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6.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7.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34" r:id="rId3"/>
    <p:sldMasterId id="2147483748" r:id="rId4"/>
    <p:sldMasterId id="2147483793" r:id="rId5"/>
    <p:sldMasterId id="2147483807" r:id="rId6"/>
    <p:sldMasterId id="2147483822" r:id="rId7"/>
    <p:sldMasterId id="2147483834" r:id="rId8"/>
  </p:sldMasterIdLst>
  <p:notesMasterIdLst>
    <p:notesMasterId r:id="rId61"/>
  </p:notesMasterIdLst>
  <p:sldIdLst>
    <p:sldId id="256" r:id="rId9"/>
    <p:sldId id="257" r:id="rId10"/>
    <p:sldId id="2147477865" r:id="rId11"/>
    <p:sldId id="258" r:id="rId12"/>
    <p:sldId id="2147477754" r:id="rId13"/>
    <p:sldId id="2147469716" r:id="rId14"/>
    <p:sldId id="2147477912" r:id="rId15"/>
    <p:sldId id="2147477896" r:id="rId16"/>
    <p:sldId id="2147469720" r:id="rId17"/>
    <p:sldId id="2147477897" r:id="rId18"/>
    <p:sldId id="2147477879" r:id="rId19"/>
    <p:sldId id="2147477878" r:id="rId20"/>
    <p:sldId id="2147477881" r:id="rId21"/>
    <p:sldId id="2147477891" r:id="rId22"/>
    <p:sldId id="2147477877" r:id="rId23"/>
    <p:sldId id="259" r:id="rId24"/>
    <p:sldId id="2076137481" r:id="rId25"/>
    <p:sldId id="2076137485" r:id="rId26"/>
    <p:sldId id="2076137484" r:id="rId27"/>
    <p:sldId id="2076137486" r:id="rId28"/>
    <p:sldId id="2076137425" r:id="rId29"/>
    <p:sldId id="2076137426" r:id="rId30"/>
    <p:sldId id="2076137427" r:id="rId31"/>
    <p:sldId id="2076137475" r:id="rId32"/>
    <p:sldId id="2076137490" r:id="rId33"/>
    <p:sldId id="260" r:id="rId34"/>
    <p:sldId id="2141411248" r:id="rId35"/>
    <p:sldId id="261" r:id="rId36"/>
    <p:sldId id="2147477906" r:id="rId37"/>
    <p:sldId id="262" r:id="rId38"/>
    <p:sldId id="2147477907" r:id="rId39"/>
    <p:sldId id="2147477908" r:id="rId40"/>
    <p:sldId id="2147477909" r:id="rId41"/>
    <p:sldId id="2147477910" r:id="rId42"/>
    <p:sldId id="265" r:id="rId43"/>
    <p:sldId id="266" r:id="rId44"/>
    <p:sldId id="267" r:id="rId45"/>
    <p:sldId id="268" r:id="rId46"/>
    <p:sldId id="2147477911" r:id="rId47"/>
    <p:sldId id="269" r:id="rId48"/>
    <p:sldId id="2147477899" r:id="rId49"/>
    <p:sldId id="2147477900" r:id="rId50"/>
    <p:sldId id="2147477901" r:id="rId51"/>
    <p:sldId id="2147477902" r:id="rId52"/>
    <p:sldId id="2147477903" r:id="rId53"/>
    <p:sldId id="2147477904" r:id="rId54"/>
    <p:sldId id="263" r:id="rId55"/>
    <p:sldId id="2141411235" r:id="rId56"/>
    <p:sldId id="264" r:id="rId57"/>
    <p:sldId id="2147477864" r:id="rId58"/>
    <p:sldId id="2147477863" r:id="rId59"/>
    <p:sldId id="2147477905" r:id="rId6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C83FBD-97B8-4AF8-8B47-73455BD46A78}">
          <p14:sldIdLst>
            <p14:sldId id="256"/>
            <p14:sldId id="257"/>
            <p14:sldId id="2147477865"/>
          </p14:sldIdLst>
        </p14:section>
        <p14:section name="Telemetry power demos" id="{58E12FEE-A3D9-42C1-A7D7-8E8BE0C214D1}">
          <p14:sldIdLst>
            <p14:sldId id="258"/>
            <p14:sldId id="2147477754"/>
            <p14:sldId id="2147469716"/>
            <p14:sldId id="2147477912"/>
            <p14:sldId id="2147477896"/>
            <p14:sldId id="2147469720"/>
            <p14:sldId id="2147477897"/>
            <p14:sldId id="2147477879"/>
            <p14:sldId id="2147477878"/>
            <p14:sldId id="2147477881"/>
            <p14:sldId id="2147477891"/>
            <p14:sldId id="2147477877"/>
          </p14:sldIdLst>
        </p14:section>
        <p14:section name="Its as easy as 1-2-3" id="{DE4EEE01-EE8F-4459-A6AB-AFCAC8CA7E48}">
          <p14:sldIdLst>
            <p14:sldId id="259"/>
            <p14:sldId id="2076137481"/>
            <p14:sldId id="2076137485"/>
            <p14:sldId id="2076137484"/>
            <p14:sldId id="2076137486"/>
            <p14:sldId id="2076137425"/>
            <p14:sldId id="2076137426"/>
            <p14:sldId id="2076137427"/>
            <p14:sldId id="2076137475"/>
            <p14:sldId id="2076137490"/>
          </p14:sldIdLst>
        </p14:section>
        <p14:section name="Business case and ROI" id="{AF42848C-285B-4B72-83CB-0AE7D6A0B9D6}">
          <p14:sldIdLst>
            <p14:sldId id="260"/>
            <p14:sldId id="2141411248"/>
            <p14:sldId id="261"/>
            <p14:sldId id="2147477906"/>
            <p14:sldId id="262"/>
          </p14:sldIdLst>
        </p14:section>
        <p14:section name="Recent developments" id="{7C5317B0-A7E7-40C0-9517-DF6A2576B7F4}">
          <p14:sldIdLst>
            <p14:sldId id="2147477907"/>
            <p14:sldId id="2147477908"/>
            <p14:sldId id="2147477909"/>
            <p14:sldId id="2147477910"/>
            <p14:sldId id="265"/>
            <p14:sldId id="266"/>
            <p14:sldId id="267"/>
            <p14:sldId id="268"/>
            <p14:sldId id="2147477911"/>
            <p14:sldId id="269"/>
            <p14:sldId id="2147477899"/>
            <p14:sldId id="2147477900"/>
            <p14:sldId id="2147477901"/>
            <p14:sldId id="2147477902"/>
            <p14:sldId id="2147477903"/>
            <p14:sldId id="2147477904"/>
          </p14:sldIdLst>
        </p14:section>
        <p14:section name="Maturity model" id="{20FC9B5D-999D-4DC8-8700-A6A5DB74EE6F}">
          <p14:sldIdLst>
            <p14:sldId id="263"/>
            <p14:sldId id="2141411235"/>
          </p14:sldIdLst>
        </p14:section>
        <p14:section name="Resources" id="{4BF66B62-52CE-4202-89E4-9D89FA4A02CC}">
          <p14:sldIdLst>
            <p14:sldId id="264"/>
            <p14:sldId id="2147477864"/>
            <p14:sldId id="2147477863"/>
            <p14:sldId id="214747790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8" d="100"/>
          <a:sy n="108" d="100"/>
        </p:scale>
        <p:origin x="35"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dirty="0"/>
            <a:t>Deploy Power BI apps from </a:t>
          </a:r>
          <a:r>
            <a:rPr lang="en-US" dirty="0" err="1"/>
            <a:t>Appsource</a:t>
          </a:r>
          <a:endParaRPr lang="en-US" dirty="0"/>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dirty="0"/>
            <a:t>Deploy Power BI apps from </a:t>
          </a:r>
          <a:r>
            <a:rPr lang="en-US" sz="2600" kern="1200" dirty="0" err="1"/>
            <a:t>Appsource</a:t>
          </a:r>
          <a:endParaRPr lang="en-US" sz="2600" kern="1200" dirty="0"/>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646ED9-2D47-4DC5-9E95-460E9941C9FD}" type="datetimeFigureOut">
              <a:rPr lang="da-DK" smtClean="0"/>
              <a:t>29-06-2023</a:t>
            </a:fld>
            <a:endParaRPr lang="da-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512EF7-987B-42E0-ADA0-40E467A04FBE}" type="slidenum">
              <a:rPr lang="da-DK" smtClean="0"/>
              <a:t>‹#›</a:t>
            </a:fld>
            <a:endParaRPr lang="da-DK"/>
          </a:p>
        </p:txBody>
      </p:sp>
    </p:spTree>
    <p:extLst>
      <p:ext uri="{BB962C8B-B14F-4D97-AF65-F5344CB8AC3E}">
        <p14:creationId xmlns:p14="http://schemas.microsoft.com/office/powerpoint/2010/main" val="4002774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6/29/2023 10:41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1547-AEEB-464D-891A-31CA7515C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052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6/29/2023 9:59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7192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1547-AEEB-464D-891A-31CA7515C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796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161547-AEEB-464D-891A-31CA7515CA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1463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Costs</a:t>
            </a:r>
          </a:p>
          <a:p>
            <a:pPr marL="457200" indent="-457200">
              <a:buFont typeface="Arial" panose="020B0604020202020204" pitchFamily="34" charset="0"/>
              <a:buChar char="•"/>
            </a:pPr>
            <a:r>
              <a:rPr lang="en-GB" dirty="0"/>
              <a:t>Enabling telemetry + installing/configuring the Power BI app takes 15-30 minutes (end-to-end)</a:t>
            </a:r>
          </a:p>
          <a:p>
            <a:pPr marL="457200" indent="-457200">
              <a:buFont typeface="Arial" panose="020B0604020202020204" pitchFamily="34" charset="0"/>
              <a:buChar char="•"/>
            </a:pPr>
            <a:r>
              <a:rPr lang="en-GB" dirty="0"/>
              <a:t>Telemetry costs is appr. 10 USD per month (can be controlled).</a:t>
            </a:r>
          </a:p>
          <a:p>
            <a:pPr marL="457200" indent="-457200">
              <a:buFont typeface="Arial" panose="020B0604020202020204" pitchFamily="34" charset="0"/>
              <a:buChar char="•"/>
            </a:pPr>
            <a:r>
              <a:rPr lang="en-GB" dirty="0"/>
              <a:t>The Power BI app is free, but costs 10 USD per month per user.</a:t>
            </a:r>
          </a:p>
          <a:p>
            <a:endParaRPr lang="en-GB" dirty="0"/>
          </a:p>
          <a:p>
            <a:r>
              <a:rPr lang="en-GB" dirty="0"/>
              <a:t>Possible savings</a:t>
            </a:r>
          </a:p>
          <a:p>
            <a:pPr marL="457200" indent="-457200">
              <a:buFont typeface="Arial" panose="020B0604020202020204" pitchFamily="34" charset="0"/>
              <a:buChar char="•"/>
            </a:pPr>
            <a:r>
              <a:rPr lang="en-GB" dirty="0"/>
              <a:t>How many hours per month will the app save the project </a:t>
            </a:r>
            <a:r>
              <a:rPr lang="en-GB" dirty="0" err="1"/>
              <a:t>wrt</a:t>
            </a:r>
            <a:r>
              <a:rPr lang="en-GB" dirty="0"/>
              <a:t> status reports?</a:t>
            </a:r>
          </a:p>
          <a:p>
            <a:pPr marL="457200" indent="-457200">
              <a:buFont typeface="Arial" panose="020B0604020202020204" pitchFamily="34" charset="0"/>
              <a:buChar char="•"/>
            </a:pPr>
            <a:r>
              <a:rPr lang="en-GB" dirty="0"/>
              <a:t>How many hours per month will the app save the project </a:t>
            </a:r>
            <a:r>
              <a:rPr lang="en-GB" dirty="0" err="1"/>
              <a:t>wrt</a:t>
            </a:r>
            <a:r>
              <a:rPr lang="en-GB" dirty="0"/>
              <a:t> go-live quality?</a:t>
            </a:r>
          </a:p>
          <a:p>
            <a:pPr marL="457200" indent="-457200">
              <a:buFont typeface="Arial" panose="020B0604020202020204" pitchFamily="34" charset="0"/>
              <a:buChar char="•"/>
            </a:pPr>
            <a:r>
              <a:rPr lang="en-GB" dirty="0"/>
              <a:t>How many hours per month will the app save within the support org?</a:t>
            </a:r>
          </a:p>
          <a:p>
            <a:endParaRPr lang="en-GB" dirty="0"/>
          </a:p>
          <a:p>
            <a:r>
              <a:rPr lang="en-GB" dirty="0"/>
              <a:t>If the answer is 1 hour or more per month, then I think </a:t>
            </a:r>
            <a:r>
              <a:rPr lang="en-GB" dirty="0" err="1"/>
              <a:t>telemetry+app</a:t>
            </a:r>
            <a:r>
              <a:rPr lang="en-GB" dirty="0"/>
              <a:t> has a positive ROI and it will be cheaper for the team to onboard than not.</a:t>
            </a:r>
          </a:p>
          <a:p>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6/29/2023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84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D022B-1748-4D46-A63A-BFC2566636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A1420365-2FDF-0E0D-56D4-37C5B3CD3F8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525BC668-BD90-579C-1C24-7EE86450F5A7}"/>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A6C5A084-69AC-8E99-1031-219959FEEAEB}"/>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FDAEAB1-076A-EB58-19EE-9735ACEA01D1}"/>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36394876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40C91-586C-2C70-C7A1-A4D29D6DD4EE}"/>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30417D8-93BE-A565-AC52-3DA0BF5FE56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3E7E9360-31AF-9FBA-0D42-BF2D801DE460}"/>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F4E57DAC-FA32-14E5-D9CD-14B196AF595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FEC51C9F-4EB8-21A9-6191-D093ECE5D965}"/>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414370975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773979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952630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45057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175502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706868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4029263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90416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024672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96715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6603828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F722B6-6CCB-63AE-5F69-C8A470B3158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22075836-C23F-031A-EAA2-83CC4CCE0BD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E686CB0-8B3B-3303-86DF-09FCD31BFEE4}"/>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77CD2A5E-8830-C419-E938-CC1803AEC85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2067E8E-B3A7-2A22-0F69-DE078D6E185F}"/>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2254833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08542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0615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648273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6318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0775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07219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42260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374529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616329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00482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94956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242891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138098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4947585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7939147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9892688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7704692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41472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101644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37522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751838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8873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6615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99090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42280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136589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322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67235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442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3917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780727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38630012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527065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5039972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11920751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33756030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9746814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08711044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6689784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03392128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07897738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648364651"/>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164655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8582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157664944"/>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451779665"/>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8644116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646786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4576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94510499"/>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8627546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5795271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4093070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8926761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63246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51782128"/>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68221999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184213226"/>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5499632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67097647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8879140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12222044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667024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22359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E8D5D-D315-54EF-DB5A-DC75064283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05A58D4A-F8C2-5A9F-4B35-0E0C14B5D3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AA6143CB-CB3D-2E39-C8DF-9F2427451B78}"/>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FD4831EB-16F2-291A-144F-20197CC2219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E09FB4A-E822-6728-2A00-E8B0A405F7DA}"/>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1515246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849748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F12B8-7B9A-2EC9-B23D-6C40E53B39C2}"/>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F60D455C-C5E5-6764-7272-F7DB4BAA9D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FB6D01E-EE25-45D4-B244-6BBBE0549D3A}"/>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12F08412-9828-C07E-43A8-3458836D259C}"/>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6ADE032-85FF-FA7E-796E-F0362A4EC1FB}"/>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63010088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D3536-A924-E563-2897-C781106EEB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72E63D43-5EB3-CD1C-F993-9DABB7FA64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C06D4A-001C-1A33-A84F-EF2BEACA2EAD}"/>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CC7D240A-95CF-ABF8-F9F4-0BBC2DA837FD}"/>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D9745CC9-5139-581C-F576-DA38614F83AB}"/>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287697601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AE19-45FC-2A8D-D799-814D40CD737D}"/>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3D957013-2123-7535-4B63-EB953FA8985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0C76A75F-69A8-57D8-AEF7-F075B58404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6D121BCB-DA99-0C16-989C-BF1FE8E89F22}"/>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6" name="Footer Placeholder 5">
            <a:extLst>
              <a:ext uri="{FF2B5EF4-FFF2-40B4-BE49-F238E27FC236}">
                <a16:creationId xmlns:a16="http://schemas.microsoft.com/office/drawing/2014/main" id="{F2568EA4-E1FF-7AFE-D5A1-27B68E4D4088}"/>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3DA0FE47-9622-1B69-3FF8-601BA57A14DA}"/>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177638115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CDA07-1784-6B7E-5E86-B66878584728}"/>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C56B4340-D33C-CA53-B8BF-1A40590C1A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8A3E52-CC08-7584-8E6A-928550FDF57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1A82F98F-202D-8004-DFFD-4C71E66286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FC69CB-71F5-10C5-EE23-148B56FFB20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08375BD6-FF52-14A7-4319-CACA34A9E906}"/>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8" name="Footer Placeholder 7">
            <a:extLst>
              <a:ext uri="{FF2B5EF4-FFF2-40B4-BE49-F238E27FC236}">
                <a16:creationId xmlns:a16="http://schemas.microsoft.com/office/drawing/2014/main" id="{C3D44463-20EA-9E95-877A-33AF310E323F}"/>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0305F92E-6C72-B20F-AD6B-285690F4B6E1}"/>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878625561"/>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26D46-EC81-30BC-20DE-4CE84E838B16}"/>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B99F639E-7E15-20AB-4549-BD385948BA61}"/>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4" name="Footer Placeholder 3">
            <a:extLst>
              <a:ext uri="{FF2B5EF4-FFF2-40B4-BE49-F238E27FC236}">
                <a16:creationId xmlns:a16="http://schemas.microsoft.com/office/drawing/2014/main" id="{E1981482-46EA-BDFD-40A9-25ADB5E98CA5}"/>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97E8FD4B-1E74-5A41-B57B-B3B6617AC7C0}"/>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897926000"/>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AEE9B2-F314-E65D-1550-95B4BFCC1575}"/>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3" name="Footer Placeholder 2">
            <a:extLst>
              <a:ext uri="{FF2B5EF4-FFF2-40B4-BE49-F238E27FC236}">
                <a16:creationId xmlns:a16="http://schemas.microsoft.com/office/drawing/2014/main" id="{021A63FC-AF33-BBB7-74C1-00432B1265F1}"/>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84E438C-6CED-8068-AD77-DA5E8B5B3547}"/>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19705934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4969F-E5C1-C96F-4F23-FE6296A690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3FD1C654-E325-8CC1-AE87-B87519213F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36D39DB6-BB7D-AE44-1AAD-2417248BFB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E71EA2-72B4-C57D-F234-E31DC07B4A5B}"/>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6" name="Footer Placeholder 5">
            <a:extLst>
              <a:ext uri="{FF2B5EF4-FFF2-40B4-BE49-F238E27FC236}">
                <a16:creationId xmlns:a16="http://schemas.microsoft.com/office/drawing/2014/main" id="{5117FB6E-8A80-B0CF-A24C-BCDA4906254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E2F4FA26-CC2D-B5AA-FE43-0D48A6A2117D}"/>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287699018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8709B-594E-BDF3-3DE4-D14E145994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25ECF08-AD2D-7407-7041-434ACFCB59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DAD52C8-024A-00C2-52B5-50DD9F0FF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09C9A9-2A6D-EF34-CD64-2F9F131DCB23}"/>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6" name="Footer Placeholder 5">
            <a:extLst>
              <a:ext uri="{FF2B5EF4-FFF2-40B4-BE49-F238E27FC236}">
                <a16:creationId xmlns:a16="http://schemas.microsoft.com/office/drawing/2014/main" id="{8598F3BA-7AB2-14FF-85C7-75B076451395}"/>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05E67155-DF8E-DD70-5F4A-48490EA6D072}"/>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36110484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8F012-4F73-3A43-CF96-ABFB769850EC}"/>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0CECF2F1-A97F-E3F9-6B46-B7B4F9B252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564FC1A-A6BB-C407-5F9B-4E21170111FD}"/>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351C4A97-C56A-9188-8A1D-72A2B4C0C4C4}"/>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520835ED-72E0-3AF7-BC73-46ABEC69ACF2}"/>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14503061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5F8A6C-099C-3BFF-6B74-D4D05F73B6D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184A9E22-C058-44E9-925C-412571EE6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0349BA54-013B-3918-5F47-779007695907}"/>
              </a:ext>
            </a:extLst>
          </p:cNvPr>
          <p:cNvSpPr>
            <a:spLocks noGrp="1"/>
          </p:cNvSpPr>
          <p:nvPr>
            <p:ph type="dt" sz="half" idx="10"/>
          </p:nvPr>
        </p:nvSpPr>
        <p:spPr/>
        <p:txBody>
          <a:body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4DE34DCA-88E5-4878-02AA-E2378D66735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C7937B49-203B-C6C8-D51A-7D77C831159D}"/>
              </a:ext>
            </a:extLst>
          </p:cNvPr>
          <p:cNvSpPr>
            <a:spLocks noGrp="1"/>
          </p:cNvSpPr>
          <p:nvPr>
            <p:ph type="sldNum" sz="quarter" idx="12"/>
          </p:nvPr>
        </p:nvSpPr>
        <p:spPr/>
        <p:txBody>
          <a:bodyPr/>
          <a:lstStyle/>
          <a:p>
            <a:fld id="{0DAE46A9-5142-40F8-B958-5CE42604D866}" type="slidenum">
              <a:rPr lang="en-DK" smtClean="0"/>
              <a:t>‹#›</a:t>
            </a:fld>
            <a:endParaRPr lang="en-DK"/>
          </a:p>
        </p:txBody>
      </p:sp>
    </p:spTree>
    <p:extLst>
      <p:ext uri="{BB962C8B-B14F-4D97-AF65-F5344CB8AC3E}">
        <p14:creationId xmlns:p14="http://schemas.microsoft.com/office/powerpoint/2010/main" val="30944426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32505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17455430"/>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81383683"/>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0919027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85628867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0168523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9900250"/>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4557783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076907056"/>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73651396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8843112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572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8294859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E544F-91A2-0A04-875E-FA1F1576817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FA7C6E78-2A92-5F78-A724-1992629CE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A562C929-C850-121F-9BB4-35A3DCCB9328}"/>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9AED3AFB-AC47-C188-494D-4499A83549F6}"/>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514B649-60F1-E3DA-02A2-C98EAEE7D20C}"/>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6529617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230905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1897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901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3400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841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9419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88791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420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767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9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FA8B-C9E4-83D7-62C9-4B1F49A7BA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83591E03-69BD-4519-44C9-8BADC17B1D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32D47D6-42FD-FDC7-FA83-812651899529}"/>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E29CAE49-83F0-A929-67AB-E223E25973F7}"/>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316E8684-3720-A395-8F2B-373F3F58A6B2}"/>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1841054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9216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06608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34200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52874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0430143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4023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4294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79854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47048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6163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9416-E908-E0CF-F913-D3FC4560D5B3}"/>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6219727-008D-4C6F-11D8-6741AF21BE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8521D0B8-A1E2-7FE9-004E-2C54B384EBA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62DC515B-68D4-5B78-B8CB-D7667E5ACEEB}"/>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6" name="Footer Placeholder 5">
            <a:extLst>
              <a:ext uri="{FF2B5EF4-FFF2-40B4-BE49-F238E27FC236}">
                <a16:creationId xmlns:a16="http://schemas.microsoft.com/office/drawing/2014/main" id="{94A16799-FE32-1E0B-94D0-DA3A319D2924}"/>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A5AD945-1994-74CC-F805-8005DEED5568}"/>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9281236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4101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514302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61637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48693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7896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9696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40312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41143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0413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1678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49D80-E4D4-EB14-8FBC-D6A891855466}"/>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241EA599-CDD6-066A-A554-514CF8CE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4FD0F1-62A9-D215-ABAE-BA17C71C8A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2C704E79-74B6-4CFF-803D-62ED0356C9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AEE573-4F3E-0A81-06A1-61EA8FD9B9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9B8AD7-10FF-BC19-062B-CCFFFAB149EA}"/>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8" name="Footer Placeholder 7">
            <a:extLst>
              <a:ext uri="{FF2B5EF4-FFF2-40B4-BE49-F238E27FC236}">
                <a16:creationId xmlns:a16="http://schemas.microsoft.com/office/drawing/2014/main" id="{7278D589-BFDA-353A-0791-92F1D001B823}"/>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122B0F0-400E-101C-43E4-5C71B5AEA434}"/>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560261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2297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61141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22042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5394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4156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3656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431023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33159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835334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992385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01FFF-F184-7313-9E71-817DF189C72D}"/>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D1B182EF-6EDF-B89D-1806-36BCB3F49830}"/>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4" name="Footer Placeholder 3">
            <a:extLst>
              <a:ext uri="{FF2B5EF4-FFF2-40B4-BE49-F238E27FC236}">
                <a16:creationId xmlns:a16="http://schemas.microsoft.com/office/drawing/2014/main" id="{737422E2-A579-8A81-141E-89CD5B4F50FB}"/>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B39BD809-963D-E147-CBB3-D057E242015D}"/>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12139899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63713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43547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242059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84176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89766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692382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48683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10857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924020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2763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54054F-2CE8-051E-592F-F307AD6876FE}"/>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3" name="Footer Placeholder 2">
            <a:extLst>
              <a:ext uri="{FF2B5EF4-FFF2-40B4-BE49-F238E27FC236}">
                <a16:creationId xmlns:a16="http://schemas.microsoft.com/office/drawing/2014/main" id="{FF41C8CC-AC7B-DEAF-CFA9-F86147544C1F}"/>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C0580F59-7042-EE43-0635-23AC86BA0B38}"/>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19279067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45065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5685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0845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0131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6881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04016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773910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2529579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1365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138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4BA63-D189-180A-0EE7-3D6DD73B12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6B11A92A-257B-4A84-112D-0332EC10D4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1B3E2FD5-9646-EDED-5B30-C5B684959E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40837B-2B92-3D1B-1775-0EC75AE25FD3}"/>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6" name="Footer Placeholder 5">
            <a:extLst>
              <a:ext uri="{FF2B5EF4-FFF2-40B4-BE49-F238E27FC236}">
                <a16:creationId xmlns:a16="http://schemas.microsoft.com/office/drawing/2014/main" id="{F7D18E08-6AE6-E585-4185-7C050FA875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15CEBFDD-825E-C961-86B8-0B3D66461396}"/>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902341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907437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65827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93305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592101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6/27/2023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8191500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5626456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40825720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0174343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62912272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4239151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1B32-7978-8885-222E-0225FD024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8521C394-836C-6BBC-6284-EE52B052C7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E65706FA-0623-FC93-9636-DDC989357D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3D59F2-7E73-8332-8813-10B858D738F1}"/>
              </a:ext>
            </a:extLst>
          </p:cNvPr>
          <p:cNvSpPr>
            <a:spLocks noGrp="1"/>
          </p:cNvSpPr>
          <p:nvPr>
            <p:ph type="dt" sz="half" idx="10"/>
          </p:nvPr>
        </p:nvSpPr>
        <p:spPr/>
        <p:txBody>
          <a:bodyPr/>
          <a:lstStyle/>
          <a:p>
            <a:fld id="{9F46B918-7D91-43B2-853E-58642C637CD0}" type="datetimeFigureOut">
              <a:rPr lang="da-DK" smtClean="0"/>
              <a:t>29-06-2023</a:t>
            </a:fld>
            <a:endParaRPr lang="da-DK"/>
          </a:p>
        </p:txBody>
      </p:sp>
      <p:sp>
        <p:nvSpPr>
          <p:cNvPr id="6" name="Footer Placeholder 5">
            <a:extLst>
              <a:ext uri="{FF2B5EF4-FFF2-40B4-BE49-F238E27FC236}">
                <a16:creationId xmlns:a16="http://schemas.microsoft.com/office/drawing/2014/main" id="{0312316F-7311-2FDF-7E9C-4A2BC258F8BE}"/>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0FA9A131-5B56-E707-AAEA-C8FD2BC5C27E}"/>
              </a:ext>
            </a:extLst>
          </p:cNvPr>
          <p:cNvSpPr>
            <a:spLocks noGrp="1"/>
          </p:cNvSpPr>
          <p:nvPr>
            <p:ph type="sldNum" sz="quarter" idx="12"/>
          </p:nvPr>
        </p:nvSpPr>
        <p:spPr/>
        <p:txBody>
          <a:bodyPr/>
          <a:lstStyle/>
          <a:p>
            <a:fld id="{26189E0D-0AF5-4CA8-AE53-920A698F2EBE}" type="slidenum">
              <a:rPr lang="da-DK" smtClean="0"/>
              <a:t>‹#›</a:t>
            </a:fld>
            <a:endParaRPr lang="da-DK"/>
          </a:p>
        </p:txBody>
      </p:sp>
    </p:spTree>
    <p:extLst>
      <p:ext uri="{BB962C8B-B14F-4D97-AF65-F5344CB8AC3E}">
        <p14:creationId xmlns:p14="http://schemas.microsoft.com/office/powerpoint/2010/main" val="285202405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17414516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8081105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84025429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193295467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86377480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83823470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551366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06290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86767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640042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9" Type="http://schemas.openxmlformats.org/officeDocument/2006/relationships/slideLayout" Target="../slideLayouts/slideLayout136.xml"/><Relationship Id="rId21" Type="http://schemas.openxmlformats.org/officeDocument/2006/relationships/slideLayout" Target="../slideLayouts/slideLayout118.xml"/><Relationship Id="rId34" Type="http://schemas.openxmlformats.org/officeDocument/2006/relationships/slideLayout" Target="../slideLayouts/slideLayout131.xml"/><Relationship Id="rId42" Type="http://schemas.openxmlformats.org/officeDocument/2006/relationships/slideLayout" Target="../slideLayouts/slideLayout139.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32" Type="http://schemas.openxmlformats.org/officeDocument/2006/relationships/slideLayout" Target="../slideLayouts/slideLayout129.xml"/><Relationship Id="rId37" Type="http://schemas.openxmlformats.org/officeDocument/2006/relationships/slideLayout" Target="../slideLayouts/slideLayout134.xml"/><Relationship Id="rId40" Type="http://schemas.openxmlformats.org/officeDocument/2006/relationships/slideLayout" Target="../slideLayouts/slideLayout137.xml"/><Relationship Id="rId45" Type="http://schemas.openxmlformats.org/officeDocument/2006/relationships/theme" Target="../theme/theme4.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36" Type="http://schemas.openxmlformats.org/officeDocument/2006/relationships/slideLayout" Target="../slideLayouts/slideLayout133.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slideLayout" Target="../slideLayouts/slideLayout128.xml"/><Relationship Id="rId44" Type="http://schemas.openxmlformats.org/officeDocument/2006/relationships/slideLayout" Target="../slideLayouts/slideLayout141.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 Id="rId35" Type="http://schemas.openxmlformats.org/officeDocument/2006/relationships/slideLayout" Target="../slideLayouts/slideLayout132.xml"/><Relationship Id="rId43" Type="http://schemas.openxmlformats.org/officeDocument/2006/relationships/slideLayout" Target="../slideLayouts/slideLayout140.xml"/><Relationship Id="rId8" Type="http://schemas.openxmlformats.org/officeDocument/2006/relationships/slideLayout" Target="../slideLayouts/slideLayout105.xml"/><Relationship Id="rId3" Type="http://schemas.openxmlformats.org/officeDocument/2006/relationships/slideLayout" Target="../slideLayouts/slideLayout100.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33" Type="http://schemas.openxmlformats.org/officeDocument/2006/relationships/slideLayout" Target="../slideLayouts/slideLayout130.xml"/><Relationship Id="rId38" Type="http://schemas.openxmlformats.org/officeDocument/2006/relationships/slideLayout" Target="../slideLayouts/slideLayout135.xml"/><Relationship Id="rId46" Type="http://schemas.openxmlformats.org/officeDocument/2006/relationships/image" Target="../media/image1.emf"/><Relationship Id="rId20" Type="http://schemas.openxmlformats.org/officeDocument/2006/relationships/slideLayout" Target="../slideLayouts/slideLayout117.xml"/><Relationship Id="rId41" Type="http://schemas.openxmlformats.org/officeDocument/2006/relationships/slideLayout" Target="../slideLayouts/slideLayout13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9.xml"/><Relationship Id="rId13" Type="http://schemas.openxmlformats.org/officeDocument/2006/relationships/slideLayout" Target="../slideLayouts/slideLayout154.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slideLayout" Target="../slideLayouts/slideLayout15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theme" Target="../theme/theme6.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7.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8.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ED171A-7028-DFA9-8CBE-FB15F8D05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C90D7842-B576-12F3-4ACD-9B78BF457E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1C7F5FC5-8F7B-7DCF-390C-6C6CA5BF03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46B918-7D91-43B2-853E-58642C637CD0}" type="datetimeFigureOut">
              <a:rPr lang="da-DK" smtClean="0"/>
              <a:t>29-06-2023</a:t>
            </a:fld>
            <a:endParaRPr lang="da-DK"/>
          </a:p>
        </p:txBody>
      </p:sp>
      <p:sp>
        <p:nvSpPr>
          <p:cNvPr id="5" name="Footer Placeholder 4">
            <a:extLst>
              <a:ext uri="{FF2B5EF4-FFF2-40B4-BE49-F238E27FC236}">
                <a16:creationId xmlns:a16="http://schemas.microsoft.com/office/drawing/2014/main" id="{AB4C7464-9736-76E6-0751-AE4B1967A9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F1A22D32-7621-1B3D-B1C3-C5EBD91A6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189E0D-0AF5-4CA8-AE53-920A698F2EBE}" type="slidenum">
              <a:rPr lang="da-DK" smtClean="0"/>
              <a:t>‹#›</a:t>
            </a:fld>
            <a:endParaRPr lang="da-DK"/>
          </a:p>
        </p:txBody>
      </p:sp>
    </p:spTree>
    <p:extLst>
      <p:ext uri="{BB962C8B-B14F-4D97-AF65-F5344CB8AC3E}">
        <p14:creationId xmlns:p14="http://schemas.microsoft.com/office/powerpoint/2010/main" val="36877911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625561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3532425235"/>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18566572"/>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1297125865"/>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28490486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8B9FC8-F03A-B9E3-F857-9601155E8B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C52EF757-A039-ABF3-F6B0-74E10DD876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6E20795E-CBF0-4B3D-16A1-AF9231FB4B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777964-82B1-4808-8CF2-A74F6125253C}" type="datetimeFigureOut">
              <a:rPr lang="en-DK" smtClean="0"/>
              <a:t>29/06/2023</a:t>
            </a:fld>
            <a:endParaRPr lang="en-DK"/>
          </a:p>
        </p:txBody>
      </p:sp>
      <p:sp>
        <p:nvSpPr>
          <p:cNvPr id="5" name="Footer Placeholder 4">
            <a:extLst>
              <a:ext uri="{FF2B5EF4-FFF2-40B4-BE49-F238E27FC236}">
                <a16:creationId xmlns:a16="http://schemas.microsoft.com/office/drawing/2014/main" id="{F69268D1-66EA-D395-788C-401827087A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5D09288C-DF78-C345-DD63-E4AEB2926A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AE46A9-5142-40F8-B958-5CE42604D866}" type="slidenum">
              <a:rPr lang="en-DK" smtClean="0"/>
              <a:t>‹#›</a:t>
            </a:fld>
            <a:endParaRPr lang="en-DK"/>
          </a:p>
        </p:txBody>
      </p:sp>
    </p:spTree>
    <p:extLst>
      <p:ext uri="{BB962C8B-B14F-4D97-AF65-F5344CB8AC3E}">
        <p14:creationId xmlns:p14="http://schemas.microsoft.com/office/powerpoint/2010/main" val="1404031849"/>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1008459"/>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8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3.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5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10.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dynamics365/business-central/dev-itpro/administration/telemetry-power-bi-app#use-the-app" TargetMode="External"/><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70.xml"/></Relationships>
</file>

<file path=ppt/slides/_rels/slide3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0.xml"/></Relationships>
</file>

<file path=ppt/slides/_rels/slide3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75.xml"/></Relationships>
</file>

<file path=ppt/slides/_rels/slide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75.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75.xml"/></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5.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74.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74.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0.xml"/></Relationships>
</file>

<file path=ppt/slides/_rels/slide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1.xml"/></Relationships>
</file>

<file path=ppt/slides/_rels/slide50.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167.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7.xml"/></Relationships>
</file>

<file path=ppt/slides/_rels/slide52.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3179-548A-183E-2266-99A230EFD9DC}"/>
              </a:ext>
            </a:extLst>
          </p:cNvPr>
          <p:cNvSpPr>
            <a:spLocks noGrp="1"/>
          </p:cNvSpPr>
          <p:nvPr>
            <p:ph type="ctrTitle"/>
          </p:nvPr>
        </p:nvSpPr>
        <p:spPr/>
        <p:txBody>
          <a:bodyPr>
            <a:normAutofit fontScale="90000"/>
          </a:bodyPr>
          <a:lstStyle/>
          <a:p>
            <a:r>
              <a:rPr lang="en-GB" dirty="0"/>
              <a:t>Unlocking the Power of Dynamics 365 Business Central Telemetry</a:t>
            </a:r>
            <a:endParaRPr lang="da-DK" dirty="0"/>
          </a:p>
        </p:txBody>
      </p:sp>
      <p:sp>
        <p:nvSpPr>
          <p:cNvPr id="3" name="Subtitle 2">
            <a:extLst>
              <a:ext uri="{FF2B5EF4-FFF2-40B4-BE49-F238E27FC236}">
                <a16:creationId xmlns:a16="http://schemas.microsoft.com/office/drawing/2014/main" id="{EACD1716-58C5-A3AC-DDCB-9ED932CFD2D8}"/>
              </a:ext>
            </a:extLst>
          </p:cNvPr>
          <p:cNvSpPr>
            <a:spLocks noGrp="1"/>
          </p:cNvSpPr>
          <p:nvPr>
            <p:ph type="subTitle" idx="1"/>
          </p:nvPr>
        </p:nvSpPr>
        <p:spPr/>
        <p:txBody>
          <a:bodyPr/>
          <a:lstStyle/>
          <a:p>
            <a:r>
              <a:rPr lang="en-GB" dirty="0"/>
              <a:t>A Practical Guide to Getting Started</a:t>
            </a:r>
          </a:p>
          <a:p>
            <a:endParaRPr lang="en-GB" dirty="0"/>
          </a:p>
          <a:p>
            <a:r>
              <a:rPr lang="en-GB" dirty="0"/>
              <a:t>Ways to Strategically Use Telemetry Data in Partner Practices</a:t>
            </a:r>
            <a:endParaRPr lang="da-DK" dirty="0"/>
          </a:p>
        </p:txBody>
      </p:sp>
    </p:spTree>
    <p:extLst>
      <p:ext uri="{BB962C8B-B14F-4D97-AF65-F5344CB8AC3E}">
        <p14:creationId xmlns:p14="http://schemas.microsoft.com/office/powerpoint/2010/main" val="221734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progress to cloud migrations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200855"/>
            <a:ext cx="9761173" cy="555822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04478" y="4732271"/>
            <a:ext cx="5853721" cy="15460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2" y="2517606"/>
            <a:ext cx="4759707" cy="17031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468639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2669792" y="4230792"/>
            <a:ext cx="505620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What is current status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AE65D9F-2A01-3A37-4BDE-52D21B213718}"/>
              </a:ext>
            </a:extLst>
          </p:cNvPr>
          <p:cNvSpPr txBox="1"/>
          <p:nvPr/>
        </p:nvSpPr>
        <p:spPr>
          <a:xfrm>
            <a:off x="8547125" y="4834324"/>
            <a:ext cx="1992968"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Browse the log</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BD4DC1B-ADC4-AE42-35E1-12B204A5844E}"/>
              </a:ext>
            </a:extLst>
          </p:cNvPr>
          <p:cNvSpPr txBox="1"/>
          <p:nvPr/>
        </p:nvSpPr>
        <p:spPr>
          <a:xfrm>
            <a:off x="4199343" y="6461348"/>
            <a:ext cx="400984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Track things over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1752E303-6847-B90E-C3B6-9C2FB91B31BB}"/>
              </a:ext>
            </a:extLst>
          </p:cNvPr>
          <p:cNvSpPr/>
          <p:nvPr/>
        </p:nvSpPr>
        <p:spPr bwMode="auto">
          <a:xfrm>
            <a:off x="7678511" y="2656740"/>
            <a:ext cx="2907976" cy="117639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DC35E837-A9CE-BB6C-1C8F-7AF96C8F57A9}"/>
              </a:ext>
            </a:extLst>
          </p:cNvPr>
          <p:cNvSpPr txBox="1"/>
          <p:nvPr/>
        </p:nvSpPr>
        <p:spPr>
          <a:xfrm>
            <a:off x="7979754" y="2012390"/>
            <a:ext cx="3135677"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Error KPIs that work with Power BI metrics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2412068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customers experience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What errors do users see?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And what is the error message in English?</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apps and objects do errors come from?</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customers experience permission issues?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What errors do users see?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apps and objects do errors come from?</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6081017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49" y="1611357"/>
            <a:ext cx="8316556"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600" y="2594058"/>
            <a:ext cx="3883112" cy="12717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9600"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impact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594059"/>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6412"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UI or background sessions?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3D20F6-1657-79EA-3035-405A1E57D887}"/>
              </a:ext>
            </a:extLst>
          </p:cNvPr>
          <p:cNvSpPr/>
          <p:nvPr/>
        </p:nvSpPr>
        <p:spPr bwMode="auto">
          <a:xfrm>
            <a:off x="7070639" y="3580433"/>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01E6272-A7F1-F56C-53FD-FA0469FD42E1}"/>
              </a:ext>
            </a:extLst>
          </p:cNvPr>
          <p:cNvSpPr txBox="1"/>
          <p:nvPr/>
        </p:nvSpPr>
        <p:spPr>
          <a:xfrm>
            <a:off x="7070639" y="4533191"/>
            <a:ext cx="342454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What type of SQL operation wanted to lock?</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75547500-63EE-9A88-6B14-AD6AD2050B10}"/>
              </a:ext>
            </a:extLst>
          </p:cNvPr>
          <p:cNvSpPr/>
          <p:nvPr/>
        </p:nvSpPr>
        <p:spPr bwMode="auto">
          <a:xfrm>
            <a:off x="3143618" y="5551714"/>
            <a:ext cx="3883112" cy="7361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878B5F7-9784-5084-5119-FF1DF5D08B41}"/>
              </a:ext>
            </a:extLst>
          </p:cNvPr>
          <p:cNvSpPr txBox="1"/>
          <p:nvPr/>
        </p:nvSpPr>
        <p:spPr>
          <a:xfrm>
            <a:off x="3109600" y="6391954"/>
            <a:ext cx="506285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Which objects in which apps were affected?</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6930822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changes across all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Who did it?</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And when?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8080252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260C6-41E5-6288-4E8A-D1240ED2EC44}"/>
              </a:ext>
            </a:extLst>
          </p:cNvPr>
          <p:cNvSpPr>
            <a:spLocks noGrp="1"/>
          </p:cNvSpPr>
          <p:nvPr>
            <p:ph type="title"/>
          </p:nvPr>
        </p:nvSpPr>
        <p:spPr/>
        <p:txBody>
          <a:bodyPr>
            <a:normAutofit/>
          </a:bodyPr>
          <a:lstStyle/>
          <a:p>
            <a:r>
              <a:rPr lang="en-US" sz="6000" dirty="0">
                <a:effectLst/>
                <a:latin typeface="Arial" panose="020B0604020202020204" pitchFamily="34" charset="0"/>
                <a:ea typeface="Calibri" panose="020F0502020204030204" pitchFamily="34" charset="0"/>
              </a:rPr>
              <a:t>Its as easy as 1-2-3</a:t>
            </a:r>
            <a:endParaRPr lang="da-DK" dirty="0"/>
          </a:p>
        </p:txBody>
      </p:sp>
      <p:sp>
        <p:nvSpPr>
          <p:cNvPr id="5" name="Text Placeholder 4">
            <a:extLst>
              <a:ext uri="{FF2B5EF4-FFF2-40B4-BE49-F238E27FC236}">
                <a16:creationId xmlns:a16="http://schemas.microsoft.com/office/drawing/2014/main" id="{86FAD6A2-6EA1-FB4B-11AF-92CA46849656}"/>
              </a:ext>
            </a:extLst>
          </p:cNvPr>
          <p:cNvSpPr>
            <a:spLocks noGrp="1"/>
          </p:cNvSpPr>
          <p:nvPr>
            <p:ph type="body" idx="1"/>
          </p:nvPr>
        </p:nvSpPr>
        <p:spPr/>
        <p:txBody>
          <a:bodyPr/>
          <a:lstStyle/>
          <a:p>
            <a:r>
              <a:rPr lang="en-US" sz="2400" dirty="0">
                <a:latin typeface="Arial" panose="020B0604020202020204" pitchFamily="34" charset="0"/>
                <a:ea typeface="Calibri" panose="020F0502020204030204" pitchFamily="34" charset="0"/>
              </a:rPr>
              <a:t>… </a:t>
            </a:r>
            <a:r>
              <a:rPr lang="en-US" sz="2400" dirty="0">
                <a:effectLst/>
                <a:latin typeface="Arial" panose="020B0604020202020204" pitchFamily="34" charset="0"/>
                <a:ea typeface="Calibri" panose="020F0502020204030204" pitchFamily="34" charset="0"/>
              </a:rPr>
              <a:t>to get started with telemetry</a:t>
            </a:r>
            <a:endParaRPr lang="da-DK" dirty="0"/>
          </a:p>
        </p:txBody>
      </p:sp>
    </p:spTree>
    <p:extLst>
      <p:ext uri="{BB962C8B-B14F-4D97-AF65-F5344CB8AC3E}">
        <p14:creationId xmlns:p14="http://schemas.microsoft.com/office/powerpoint/2010/main" val="3059113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a:xfrm>
            <a:off x="962526" y="1690688"/>
            <a:ext cx="10640512" cy="4578350"/>
          </a:xfrm>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BCF10-9B31-3D53-9421-B7653D3ACD17}"/>
              </a:ext>
            </a:extLst>
          </p:cNvPr>
          <p:cNvSpPr>
            <a:spLocks noGrp="1"/>
          </p:cNvSpPr>
          <p:nvPr>
            <p:ph type="title"/>
          </p:nvPr>
        </p:nvSpPr>
        <p:spPr/>
        <p:txBody>
          <a:bodyPr/>
          <a:lstStyle/>
          <a:p>
            <a:r>
              <a:rPr lang="da-DK" dirty="0"/>
              <a:t>Agenda</a:t>
            </a:r>
          </a:p>
        </p:txBody>
      </p:sp>
      <p:sp>
        <p:nvSpPr>
          <p:cNvPr id="3" name="Content Placeholder 2">
            <a:extLst>
              <a:ext uri="{FF2B5EF4-FFF2-40B4-BE49-F238E27FC236}">
                <a16:creationId xmlns:a16="http://schemas.microsoft.com/office/drawing/2014/main" id="{434A50DF-DBBB-3E8D-6AED-1943FB384E5E}"/>
              </a:ext>
            </a:extLst>
          </p:cNvPr>
          <p:cNvSpPr>
            <a:spLocks noGrp="1"/>
          </p:cNvSpPr>
          <p:nvPr>
            <p:ph idx="1"/>
          </p:nvPr>
        </p:nvSpPr>
        <p:spPr/>
        <p:txBody>
          <a:bodyPr>
            <a:normAutofit/>
          </a:bodyPr>
          <a:lstStyle/>
          <a:p>
            <a:r>
              <a:rPr lang="en-US" sz="2400" dirty="0">
                <a:latin typeface="Arial" panose="020B0604020202020204" pitchFamily="34" charset="0"/>
                <a:ea typeface="Calibri" panose="020F0502020204030204" pitchFamily="34" charset="0"/>
              </a:rPr>
              <a:t>Telemetry power demos for the account manager, the project manager, and the supporter</a:t>
            </a:r>
            <a:endParaRPr lang="en-US" sz="2400" dirty="0">
              <a:effectLst/>
              <a:latin typeface="Arial" panose="020B0604020202020204" pitchFamily="34" charset="0"/>
              <a:ea typeface="Calibri" panose="020F0502020204030204" pitchFamily="34" charset="0"/>
            </a:endParaRPr>
          </a:p>
          <a:p>
            <a:r>
              <a:rPr lang="en-US" sz="2400" dirty="0">
                <a:effectLst/>
                <a:latin typeface="Arial" panose="020B0604020202020204" pitchFamily="34" charset="0"/>
                <a:ea typeface="Calibri" panose="020F0502020204030204" pitchFamily="34" charset="0"/>
              </a:rPr>
              <a:t>Its as easy as 1-2-3 to get started</a:t>
            </a:r>
          </a:p>
          <a:p>
            <a:r>
              <a:rPr lang="en-US" sz="2400" dirty="0">
                <a:effectLst/>
                <a:latin typeface="Arial" panose="020B0604020202020204" pitchFamily="34" charset="0"/>
                <a:ea typeface="Calibri" panose="020F0502020204030204" pitchFamily="34" charset="0"/>
              </a:rPr>
              <a:t>Business case and ROI</a:t>
            </a:r>
          </a:p>
          <a:p>
            <a:r>
              <a:rPr lang="en-US" sz="2400" dirty="0">
                <a:effectLst/>
                <a:latin typeface="Arial" panose="020B0604020202020204" pitchFamily="34" charset="0"/>
                <a:ea typeface="Calibri" panose="020F0502020204030204" pitchFamily="34" charset="0"/>
              </a:rPr>
              <a:t>Common usage scenarios</a:t>
            </a:r>
          </a:p>
          <a:p>
            <a:r>
              <a:rPr lang="en-US" sz="2400" dirty="0">
                <a:latin typeface="Arial" panose="020B0604020202020204" pitchFamily="34" charset="0"/>
                <a:ea typeface="Calibri" panose="020F0502020204030204" pitchFamily="34" charset="0"/>
              </a:rPr>
              <a:t>R</a:t>
            </a:r>
            <a:r>
              <a:rPr lang="en-US" sz="2400" dirty="0">
                <a:effectLst/>
                <a:latin typeface="Arial" panose="020B0604020202020204" pitchFamily="34" charset="0"/>
                <a:ea typeface="Calibri" panose="020F0502020204030204" pitchFamily="34" charset="0"/>
              </a:rPr>
              <a:t>ecent developments </a:t>
            </a:r>
          </a:p>
          <a:p>
            <a:r>
              <a:rPr lang="en-US" sz="2400" dirty="0">
                <a:effectLst/>
                <a:latin typeface="Arial" panose="020B0604020202020204" pitchFamily="34" charset="0"/>
                <a:ea typeface="Calibri" panose="020F0502020204030204" pitchFamily="34" charset="0"/>
              </a:rPr>
              <a:t>Maturity model</a:t>
            </a:r>
          </a:p>
          <a:p>
            <a:r>
              <a:rPr lang="en-US" sz="2400" dirty="0">
                <a:latin typeface="Arial" panose="020B0604020202020204" pitchFamily="34" charset="0"/>
                <a:ea typeface="Calibri" panose="020F0502020204030204" pitchFamily="34" charset="0"/>
              </a:rPr>
              <a:t>Resources </a:t>
            </a:r>
            <a:endParaRPr lang="en-US" sz="2400" dirty="0">
              <a:effectLst/>
              <a:latin typeface="Arial" panose="020B0604020202020204" pitchFamily="34" charset="0"/>
              <a:ea typeface="Calibri" panose="020F0502020204030204" pitchFamily="34" charset="0"/>
            </a:endParaRPr>
          </a:p>
        </p:txBody>
      </p:sp>
    </p:spTree>
    <p:extLst>
      <p:ext uri="{BB962C8B-B14F-4D97-AF65-F5344CB8AC3E}">
        <p14:creationId xmlns:p14="http://schemas.microsoft.com/office/powerpoint/2010/main" val="40079252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0D2212-E263-9DD0-E9C0-88899742649B}"/>
              </a:ext>
            </a:extLst>
          </p:cNvPr>
          <p:cNvPicPr>
            <a:picLocks noChangeAspect="1"/>
          </p:cNvPicPr>
          <p:nvPr/>
        </p:nvPicPr>
        <p:blipFill rotWithShape="1">
          <a:blip r:embed="rId2"/>
          <a:srcRect t="1316"/>
          <a:stretch/>
        </p:blipFill>
        <p:spPr>
          <a:xfrm>
            <a:off x="20" y="10"/>
            <a:ext cx="12191980" cy="6857990"/>
          </a:xfrm>
          <a:prstGeom prst="rect">
            <a:avLst/>
          </a:prstGeom>
          <a:noFill/>
        </p:spPr>
      </p:pic>
      <p:sp>
        <p:nvSpPr>
          <p:cNvPr id="8" name="Rectangle 7">
            <a:extLst>
              <a:ext uri="{FF2B5EF4-FFF2-40B4-BE49-F238E27FC236}">
                <a16:creationId xmlns:a16="http://schemas.microsoft.com/office/drawing/2014/main" id="{42AD09EF-8311-3412-328C-F960A74719BF}"/>
              </a:ext>
            </a:extLst>
          </p:cNvPr>
          <p:cNvSpPr/>
          <p:nvPr/>
        </p:nvSpPr>
        <p:spPr bwMode="auto">
          <a:xfrm>
            <a:off x="7253948" y="1728172"/>
            <a:ext cx="4650752" cy="2887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dirty="0" err="1">
              <a:ln>
                <a:noFill/>
              </a:ln>
              <a:solidFill>
                <a:srgbClr val="000000"/>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A4685284-4D50-062F-18B6-8E1D1D561882}"/>
              </a:ext>
            </a:extLst>
          </p:cNvPr>
          <p:cNvSpPr txBox="1"/>
          <p:nvPr/>
        </p:nvSpPr>
        <p:spPr>
          <a:xfrm>
            <a:off x="7218947" y="2052073"/>
            <a:ext cx="2594689" cy="307777"/>
          </a:xfrm>
          <a:prstGeom prst="rect">
            <a:avLst/>
          </a:prstGeom>
          <a:solidFill>
            <a:schemeClr val="bg1">
              <a:lumMod val="85000"/>
              <a:lumOff val="15000"/>
            </a:schemeClr>
          </a:solid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You need to copy this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8264" y="1150669"/>
            <a:ext cx="10535471" cy="4556663"/>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4627002" y="3175035"/>
            <a:ext cx="1112846" cy="308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Graphical user interface, website&#10;&#10;Description automatically generated">
            <a:extLst>
              <a:ext uri="{FF2B5EF4-FFF2-40B4-BE49-F238E27FC236}">
                <a16:creationId xmlns:a16="http://schemas.microsoft.com/office/drawing/2014/main" id="{FF980B31-290C-462C-84B6-4609BC311FA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A0393954-1304-4051-8293-764D21264231}"/>
              </a:ext>
            </a:extLst>
          </p:cNvPr>
          <p:cNvSpPr/>
          <p:nvPr/>
        </p:nvSpPr>
        <p:spPr>
          <a:xfrm>
            <a:off x="3309843" y="1729726"/>
            <a:ext cx="1754144" cy="392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a-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8715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D954-F1AF-EA52-E071-86BA18282244}"/>
              </a:ext>
            </a:extLst>
          </p:cNvPr>
          <p:cNvSpPr>
            <a:spLocks noGrp="1"/>
          </p:cNvSpPr>
          <p:nvPr>
            <p:ph type="title"/>
          </p:nvPr>
        </p:nvSpPr>
        <p:spPr/>
        <p:txBody>
          <a:bodyPr/>
          <a:lstStyle/>
          <a:p>
            <a:r>
              <a:rPr lang="en-US" sz="6000" dirty="0">
                <a:effectLst/>
                <a:latin typeface="Arial" panose="020B0604020202020204" pitchFamily="34" charset="0"/>
                <a:ea typeface="Calibri" panose="020F0502020204030204" pitchFamily="34" charset="0"/>
              </a:rPr>
              <a:t>Business case and ROI</a:t>
            </a:r>
            <a:endParaRPr lang="da-DK" dirty="0"/>
          </a:p>
        </p:txBody>
      </p:sp>
      <p:sp>
        <p:nvSpPr>
          <p:cNvPr id="3" name="Text Placeholder 2">
            <a:extLst>
              <a:ext uri="{FF2B5EF4-FFF2-40B4-BE49-F238E27FC236}">
                <a16:creationId xmlns:a16="http://schemas.microsoft.com/office/drawing/2014/main" id="{5F7136F4-6125-6ADF-92A3-6CA454528B44}"/>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178500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A4344C-D34F-FE6C-FC92-A30A8644A54A}"/>
              </a:ext>
            </a:extLst>
          </p:cNvPr>
          <p:cNvSpPr>
            <a:spLocks noGrp="1"/>
          </p:cNvSpPr>
          <p:nvPr>
            <p:ph type="title"/>
          </p:nvPr>
        </p:nvSpPr>
        <p:spPr/>
        <p:txBody>
          <a:bodyPr/>
          <a:lstStyle/>
          <a:p>
            <a:r>
              <a:rPr lang="en-GB" dirty="0"/>
              <a:t>Telemetry Return-On-Investment (ROI) questions</a:t>
            </a:r>
          </a:p>
        </p:txBody>
      </p:sp>
      <p:sp>
        <p:nvSpPr>
          <p:cNvPr id="7" name="Text Placeholder 6">
            <a:extLst>
              <a:ext uri="{FF2B5EF4-FFF2-40B4-BE49-F238E27FC236}">
                <a16:creationId xmlns:a16="http://schemas.microsoft.com/office/drawing/2014/main" id="{EEA7100B-5D01-E26E-4B50-023465C3AD54}"/>
              </a:ext>
            </a:extLst>
          </p:cNvPr>
          <p:cNvSpPr>
            <a:spLocks noGrp="1"/>
          </p:cNvSpPr>
          <p:nvPr>
            <p:ph type="body" sz="quarter" idx="16"/>
          </p:nvPr>
        </p:nvSpPr>
        <p:spPr/>
        <p:txBody>
          <a:bodyPr/>
          <a:lstStyle/>
          <a:p>
            <a:r>
              <a:rPr lang="en-GB" dirty="0"/>
              <a:t>Costs</a:t>
            </a:r>
            <a:endParaRPr lang="en-DK" dirty="0"/>
          </a:p>
        </p:txBody>
      </p:sp>
      <p:sp>
        <p:nvSpPr>
          <p:cNvPr id="5" name="Text Placeholder 4">
            <a:extLst>
              <a:ext uri="{FF2B5EF4-FFF2-40B4-BE49-F238E27FC236}">
                <a16:creationId xmlns:a16="http://schemas.microsoft.com/office/drawing/2014/main" id="{4B2D6050-009C-ABFD-F7DD-C64D7C630C59}"/>
              </a:ext>
            </a:extLst>
          </p:cNvPr>
          <p:cNvSpPr>
            <a:spLocks noGrp="1"/>
          </p:cNvSpPr>
          <p:nvPr>
            <p:ph type="body" sz="quarter" idx="14"/>
          </p:nvPr>
        </p:nvSpPr>
        <p:spPr>
          <a:xfrm>
            <a:off x="584200" y="2084388"/>
            <a:ext cx="5219700" cy="3545586"/>
          </a:xfrm>
        </p:spPr>
        <p:txBody>
          <a:bodyPr/>
          <a:lstStyle/>
          <a:p>
            <a:r>
              <a:rPr lang="en-GB" dirty="0"/>
              <a:t>Enabling telemetry + installing/configuring the Power BI app takes 15-30 minutes (end-to-end)</a:t>
            </a:r>
          </a:p>
          <a:p>
            <a:r>
              <a:rPr lang="en-GB" dirty="0"/>
              <a:t>Telemetry costs is appr. 10 USD per month (can be controlled).</a:t>
            </a:r>
          </a:p>
          <a:p>
            <a:r>
              <a:rPr lang="en-GB" dirty="0"/>
              <a:t>The Power BI app is free, but costs 10 USD per month per user.</a:t>
            </a:r>
          </a:p>
          <a:p>
            <a:endParaRPr lang="en-GB" dirty="0"/>
          </a:p>
        </p:txBody>
      </p:sp>
      <p:sp>
        <p:nvSpPr>
          <p:cNvPr id="8" name="Text Placeholder 7">
            <a:extLst>
              <a:ext uri="{FF2B5EF4-FFF2-40B4-BE49-F238E27FC236}">
                <a16:creationId xmlns:a16="http://schemas.microsoft.com/office/drawing/2014/main" id="{103F889A-CDBB-90F7-6BA3-3BE5667A9807}"/>
              </a:ext>
            </a:extLst>
          </p:cNvPr>
          <p:cNvSpPr>
            <a:spLocks noGrp="1"/>
          </p:cNvSpPr>
          <p:nvPr>
            <p:ph type="body" sz="quarter" idx="17"/>
          </p:nvPr>
        </p:nvSpPr>
        <p:spPr/>
        <p:txBody>
          <a:bodyPr/>
          <a:lstStyle/>
          <a:p>
            <a:r>
              <a:rPr lang="en-GB" dirty="0"/>
              <a:t>Possible savings</a:t>
            </a:r>
            <a:endParaRPr lang="en-DK" dirty="0"/>
          </a:p>
        </p:txBody>
      </p:sp>
      <p:sp>
        <p:nvSpPr>
          <p:cNvPr id="6" name="Text Placeholder 5">
            <a:extLst>
              <a:ext uri="{FF2B5EF4-FFF2-40B4-BE49-F238E27FC236}">
                <a16:creationId xmlns:a16="http://schemas.microsoft.com/office/drawing/2014/main" id="{2AA1636B-FEAA-891D-D684-8080CC78C08A}"/>
              </a:ext>
            </a:extLst>
          </p:cNvPr>
          <p:cNvSpPr>
            <a:spLocks noGrp="1"/>
          </p:cNvSpPr>
          <p:nvPr>
            <p:ph type="body" sz="quarter" idx="15"/>
          </p:nvPr>
        </p:nvSpPr>
        <p:spPr>
          <a:xfrm>
            <a:off x="6397625" y="2084388"/>
            <a:ext cx="5219700" cy="4727448"/>
          </a:xfrm>
        </p:spPr>
        <p:txBody>
          <a:bodyPr/>
          <a:lstStyle/>
          <a:p>
            <a:r>
              <a:rPr lang="en-GB" dirty="0"/>
              <a:t>How many hours per month will the app save the project </a:t>
            </a:r>
            <a:r>
              <a:rPr lang="en-GB" dirty="0" err="1"/>
              <a:t>wrt</a:t>
            </a:r>
            <a:r>
              <a:rPr lang="en-GB" dirty="0"/>
              <a:t> status progress reporting?</a:t>
            </a:r>
          </a:p>
          <a:p>
            <a:r>
              <a:rPr lang="en-GB" dirty="0"/>
              <a:t>How many hours per month will the app save the project </a:t>
            </a:r>
            <a:r>
              <a:rPr lang="en-GB" dirty="0" err="1"/>
              <a:t>wrt</a:t>
            </a:r>
            <a:r>
              <a:rPr lang="en-GB" dirty="0"/>
              <a:t> go-live quality?</a:t>
            </a:r>
          </a:p>
          <a:p>
            <a:r>
              <a:rPr lang="en-GB" dirty="0"/>
              <a:t>How many hours per month will the app save within the support org?</a:t>
            </a:r>
          </a:p>
          <a:p>
            <a:endParaRPr lang="en-GB" dirty="0"/>
          </a:p>
          <a:p>
            <a:pPr marL="0" indent="0">
              <a:buNone/>
            </a:pPr>
            <a:r>
              <a:rPr lang="en-GB" dirty="0"/>
              <a:t>If the answer is 1 hour or more per month, then telemetry has a positive ROI.</a:t>
            </a:r>
          </a:p>
        </p:txBody>
      </p:sp>
    </p:spTree>
    <p:extLst>
      <p:ext uri="{BB962C8B-B14F-4D97-AF65-F5344CB8AC3E}">
        <p14:creationId xmlns:p14="http://schemas.microsoft.com/office/powerpoint/2010/main" val="4230901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3EC9-1B5F-B884-5C72-40C09F6CEB90}"/>
              </a:ext>
            </a:extLst>
          </p:cNvPr>
          <p:cNvSpPr>
            <a:spLocks noGrp="1"/>
          </p:cNvSpPr>
          <p:nvPr>
            <p:ph type="title"/>
          </p:nvPr>
        </p:nvSpPr>
        <p:spPr/>
        <p:txBody>
          <a:bodyPr/>
          <a:lstStyle/>
          <a:p>
            <a:r>
              <a:rPr lang="en-US" sz="6000" dirty="0">
                <a:effectLst/>
                <a:latin typeface="Arial" panose="020B0604020202020204" pitchFamily="34" charset="0"/>
                <a:ea typeface="Calibri" panose="020F0502020204030204" pitchFamily="34" charset="0"/>
              </a:rPr>
              <a:t>Common usage scenarios</a:t>
            </a:r>
            <a:endParaRPr lang="da-DK" dirty="0"/>
          </a:p>
        </p:txBody>
      </p:sp>
      <p:sp>
        <p:nvSpPr>
          <p:cNvPr id="3" name="Text Placeholder 2">
            <a:extLst>
              <a:ext uri="{FF2B5EF4-FFF2-40B4-BE49-F238E27FC236}">
                <a16:creationId xmlns:a16="http://schemas.microsoft.com/office/drawing/2014/main" id="{0D022610-BF63-2243-626A-467AEE60F348}"/>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52120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E5693B-4629-5C0F-0F2B-0EDF0A0DE01C}"/>
              </a:ext>
            </a:extLst>
          </p:cNvPr>
          <p:cNvSpPr>
            <a:spLocks noGrp="1"/>
          </p:cNvSpPr>
          <p:nvPr>
            <p:ph type="title"/>
          </p:nvPr>
        </p:nvSpPr>
        <p:spPr>
          <a:xfrm>
            <a:off x="269153" y="121808"/>
            <a:ext cx="3973192" cy="1325563"/>
          </a:xfrm>
        </p:spPr>
        <p:txBody>
          <a:bodyPr/>
          <a:lstStyle/>
          <a:p>
            <a:r>
              <a:rPr lang="da-DK" dirty="0" err="1"/>
              <a:t>Personas</a:t>
            </a:r>
            <a:r>
              <a:rPr lang="da-DK" dirty="0"/>
              <a:t> and </a:t>
            </a:r>
            <a:r>
              <a:rPr lang="da-DK" dirty="0" err="1"/>
              <a:t>usage</a:t>
            </a:r>
            <a:r>
              <a:rPr lang="da-DK" dirty="0"/>
              <a:t> scenarios</a:t>
            </a:r>
          </a:p>
        </p:txBody>
      </p:sp>
      <p:pic>
        <p:nvPicPr>
          <p:cNvPr id="6" name="Picture 5">
            <a:extLst>
              <a:ext uri="{FF2B5EF4-FFF2-40B4-BE49-F238E27FC236}">
                <a16:creationId xmlns:a16="http://schemas.microsoft.com/office/drawing/2014/main" id="{1F6C1414-8C78-B71B-5813-B0DBE37A2A95}"/>
              </a:ext>
            </a:extLst>
          </p:cNvPr>
          <p:cNvPicPr>
            <a:picLocks noChangeAspect="1"/>
          </p:cNvPicPr>
          <p:nvPr/>
        </p:nvPicPr>
        <p:blipFill>
          <a:blip r:embed="rId2"/>
          <a:stretch>
            <a:fillRect/>
          </a:stretch>
        </p:blipFill>
        <p:spPr>
          <a:xfrm>
            <a:off x="6628594" y="0"/>
            <a:ext cx="5159012" cy="6858000"/>
          </a:xfrm>
          <a:prstGeom prst="rect">
            <a:avLst/>
          </a:prstGeom>
        </p:spPr>
      </p:pic>
      <p:sp>
        <p:nvSpPr>
          <p:cNvPr id="8" name="TextBox 7">
            <a:extLst>
              <a:ext uri="{FF2B5EF4-FFF2-40B4-BE49-F238E27FC236}">
                <a16:creationId xmlns:a16="http://schemas.microsoft.com/office/drawing/2014/main" id="{02950918-FD22-876C-7482-C2A2839C515A}"/>
              </a:ext>
            </a:extLst>
          </p:cNvPr>
          <p:cNvSpPr txBox="1"/>
          <p:nvPr/>
        </p:nvSpPr>
        <p:spPr>
          <a:xfrm>
            <a:off x="137358" y="5430098"/>
            <a:ext cx="5958642" cy="923330"/>
          </a:xfrm>
          <a:prstGeom prst="rect">
            <a:avLst/>
          </a:prstGeom>
          <a:noFill/>
        </p:spPr>
        <p:txBody>
          <a:bodyPr wrap="square">
            <a:spAutoFit/>
          </a:bodyPr>
          <a:lstStyle/>
          <a:p>
            <a:r>
              <a:rPr lang="en-GB" dirty="0">
                <a:hlinkClick r:id="rId3"/>
              </a:rPr>
              <a:t>https://learn.microsoft.com/en-us/dynamics365/business-central/dev-itpro/administration/telemetry-power-bi-app#use-the-app</a:t>
            </a:r>
            <a:r>
              <a:rPr lang="en-GB" dirty="0"/>
              <a:t> </a:t>
            </a:r>
            <a:endParaRPr lang="da-DK" dirty="0"/>
          </a:p>
        </p:txBody>
      </p:sp>
    </p:spTree>
    <p:extLst>
      <p:ext uri="{BB962C8B-B14F-4D97-AF65-F5344CB8AC3E}">
        <p14:creationId xmlns:p14="http://schemas.microsoft.com/office/powerpoint/2010/main" val="3674383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18210290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3EC9-1B5F-B884-5C72-40C09F6CEB90}"/>
              </a:ext>
            </a:extLst>
          </p:cNvPr>
          <p:cNvSpPr>
            <a:spLocks noGrp="1"/>
          </p:cNvSpPr>
          <p:nvPr>
            <p:ph type="title"/>
          </p:nvPr>
        </p:nvSpPr>
        <p:spPr/>
        <p:txBody>
          <a:bodyPr/>
          <a:lstStyle/>
          <a:p>
            <a:r>
              <a:rPr lang="en-US" sz="6000" dirty="0">
                <a:latin typeface="Arial" panose="020B0604020202020204" pitchFamily="34" charset="0"/>
                <a:ea typeface="Calibri" panose="020F0502020204030204" pitchFamily="34" charset="0"/>
              </a:rPr>
              <a:t>R</a:t>
            </a:r>
            <a:r>
              <a:rPr lang="en-US" sz="6000" dirty="0">
                <a:effectLst/>
                <a:latin typeface="Arial" panose="020B0604020202020204" pitchFamily="34" charset="0"/>
                <a:ea typeface="Calibri" panose="020F0502020204030204" pitchFamily="34" charset="0"/>
              </a:rPr>
              <a:t>ecent developments</a:t>
            </a:r>
            <a:endParaRPr lang="da-DK" dirty="0"/>
          </a:p>
        </p:txBody>
      </p:sp>
      <p:sp>
        <p:nvSpPr>
          <p:cNvPr id="3" name="Text Placeholder 2">
            <a:extLst>
              <a:ext uri="{FF2B5EF4-FFF2-40B4-BE49-F238E27FC236}">
                <a16:creationId xmlns:a16="http://schemas.microsoft.com/office/drawing/2014/main" id="{0D022610-BF63-2243-626A-467AEE60F348}"/>
              </a:ext>
            </a:extLst>
          </p:cNvPr>
          <p:cNvSpPr>
            <a:spLocks noGrp="1"/>
          </p:cNvSpPr>
          <p:nvPr>
            <p:ph type="body" idx="1"/>
          </p:nvPr>
        </p:nvSpPr>
        <p:spPr/>
        <p:txBody>
          <a:bodyPr/>
          <a:lstStyle/>
          <a:p>
            <a:r>
              <a:rPr lang="da-DK" dirty="0"/>
              <a:t>Data-driven go-lives with Power BI </a:t>
            </a:r>
            <a:r>
              <a:rPr lang="da-DK" dirty="0" err="1"/>
              <a:t>metrics</a:t>
            </a:r>
            <a:endParaRPr lang="da-DK" dirty="0"/>
          </a:p>
          <a:p>
            <a:endParaRPr lang="da-DK" dirty="0"/>
          </a:p>
          <a:p>
            <a:r>
              <a:rPr lang="da-DK" dirty="0"/>
              <a:t>AI-</a:t>
            </a:r>
            <a:r>
              <a:rPr lang="da-DK" dirty="0" err="1"/>
              <a:t>assisted</a:t>
            </a:r>
            <a:r>
              <a:rPr lang="da-DK" dirty="0"/>
              <a:t> performance </a:t>
            </a:r>
            <a:r>
              <a:rPr lang="da-DK" dirty="0" err="1"/>
              <a:t>investigations</a:t>
            </a:r>
            <a:endParaRPr lang="da-DK" dirty="0"/>
          </a:p>
        </p:txBody>
      </p:sp>
    </p:spTree>
    <p:extLst>
      <p:ext uri="{BB962C8B-B14F-4D97-AF65-F5344CB8AC3E}">
        <p14:creationId xmlns:p14="http://schemas.microsoft.com/office/powerpoint/2010/main" val="937238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3759D-B8A0-0CF2-E6DD-A93245F05DC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3000" kern="1200" dirty="0">
                <a:solidFill>
                  <a:schemeClr val="tx1"/>
                </a:solidFill>
                <a:latin typeface="+mj-lt"/>
                <a:ea typeface="+mj-ea"/>
                <a:cs typeface="+mj-cs"/>
              </a:rPr>
              <a:t>New in February 2023 release: </a:t>
            </a:r>
            <a:br>
              <a:rPr lang="en-US" sz="3000" kern="1200" dirty="0">
                <a:solidFill>
                  <a:schemeClr val="tx1"/>
                </a:solidFill>
                <a:latin typeface="+mj-lt"/>
                <a:ea typeface="+mj-ea"/>
                <a:cs typeface="+mj-cs"/>
              </a:rPr>
            </a:br>
            <a:r>
              <a:rPr lang="en-US" sz="3000" i="1" dirty="0"/>
              <a:t>A</a:t>
            </a:r>
            <a:r>
              <a:rPr lang="en-US" sz="3000" i="1" kern="1200" dirty="0">
                <a:solidFill>
                  <a:schemeClr val="tx1"/>
                </a:solidFill>
                <a:latin typeface="+mj-lt"/>
                <a:ea typeface="+mj-ea"/>
                <a:cs typeface="+mj-cs"/>
              </a:rPr>
              <a:t>ll/Last 7 days/</a:t>
            </a:r>
            <a:r>
              <a:rPr lang="en-US" sz="3000" i="1" dirty="0"/>
              <a:t>S</a:t>
            </a:r>
            <a:r>
              <a:rPr lang="en-US" sz="3000" i="1" kern="1200" dirty="0">
                <a:solidFill>
                  <a:schemeClr val="tx1"/>
                </a:solidFill>
                <a:latin typeface="+mj-lt"/>
                <a:ea typeface="+mj-ea"/>
                <a:cs typeface="+mj-cs"/>
              </a:rPr>
              <a:t>ince </a:t>
            </a:r>
            <a:r>
              <a:rPr lang="en-US" sz="3000" i="1" dirty="0"/>
              <a:t>Y</a:t>
            </a:r>
            <a:r>
              <a:rPr lang="en-US" sz="3000" i="1" kern="1200" dirty="0">
                <a:solidFill>
                  <a:schemeClr val="tx1"/>
                </a:solidFill>
                <a:latin typeface="+mj-lt"/>
                <a:ea typeface="+mj-ea"/>
                <a:cs typeface="+mj-cs"/>
              </a:rPr>
              <a:t>esterday</a:t>
            </a:r>
            <a:r>
              <a:rPr lang="en-US" sz="3000" kern="1200" dirty="0">
                <a:solidFill>
                  <a:schemeClr val="tx1"/>
                </a:solidFill>
                <a:latin typeface="+mj-lt"/>
                <a:ea typeface="+mj-ea"/>
                <a:cs typeface="+mj-cs"/>
              </a:rPr>
              <a:t> measures on all error pages</a:t>
            </a:r>
          </a:p>
        </p:txBody>
      </p:sp>
      <p:pic>
        <p:nvPicPr>
          <p:cNvPr id="5" name="Picture 4">
            <a:extLst>
              <a:ext uri="{FF2B5EF4-FFF2-40B4-BE49-F238E27FC236}">
                <a16:creationId xmlns:a16="http://schemas.microsoft.com/office/drawing/2014/main" id="{6522E5B4-CA80-79C6-6CBE-F26D69B0028C}"/>
              </a:ext>
            </a:extLst>
          </p:cNvPr>
          <p:cNvPicPr>
            <a:picLocks noChangeAspect="1"/>
          </p:cNvPicPr>
          <p:nvPr/>
        </p:nvPicPr>
        <p:blipFill>
          <a:blip r:embed="rId2"/>
          <a:stretch>
            <a:fillRect/>
          </a:stretch>
        </p:blipFill>
        <p:spPr>
          <a:xfrm>
            <a:off x="2200608" y="1863801"/>
            <a:ext cx="7790783" cy="4440746"/>
          </a:xfrm>
          <a:prstGeom prst="rect">
            <a:avLst/>
          </a:prstGeom>
        </p:spPr>
      </p:pic>
      <p:sp>
        <p:nvSpPr>
          <p:cNvPr id="6" name="Rectangle 5">
            <a:extLst>
              <a:ext uri="{FF2B5EF4-FFF2-40B4-BE49-F238E27FC236}">
                <a16:creationId xmlns:a16="http://schemas.microsoft.com/office/drawing/2014/main" id="{82734698-3862-9978-D465-44647B181473}"/>
              </a:ext>
            </a:extLst>
          </p:cNvPr>
          <p:cNvSpPr/>
          <p:nvPr/>
        </p:nvSpPr>
        <p:spPr>
          <a:xfrm>
            <a:off x="6765775" y="3002215"/>
            <a:ext cx="2947272" cy="930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0450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86F39-1C67-8022-7CE5-C80D8F89C656}"/>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Add Power BI Metrics to the mix…</a:t>
            </a:r>
          </a:p>
        </p:txBody>
      </p:sp>
      <p:pic>
        <p:nvPicPr>
          <p:cNvPr id="5" name="Picture 4" descr="Graphical user interface, application&#10;&#10;Description automatically generated">
            <a:extLst>
              <a:ext uri="{FF2B5EF4-FFF2-40B4-BE49-F238E27FC236}">
                <a16:creationId xmlns:a16="http://schemas.microsoft.com/office/drawing/2014/main" id="{FBF3C29A-EFDB-8E49-CBD1-3C4712BC6B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618" y="1863801"/>
            <a:ext cx="7756763" cy="4440746"/>
          </a:xfrm>
          <a:prstGeom prst="rect">
            <a:avLst/>
          </a:prstGeom>
        </p:spPr>
      </p:pic>
      <p:sp>
        <p:nvSpPr>
          <p:cNvPr id="6" name="Rectangle 5">
            <a:extLst>
              <a:ext uri="{FF2B5EF4-FFF2-40B4-BE49-F238E27FC236}">
                <a16:creationId xmlns:a16="http://schemas.microsoft.com/office/drawing/2014/main" id="{9159E568-3049-5BC2-FF55-3A82DC4A6AE9}"/>
              </a:ext>
            </a:extLst>
          </p:cNvPr>
          <p:cNvSpPr/>
          <p:nvPr/>
        </p:nvSpPr>
        <p:spPr>
          <a:xfrm>
            <a:off x="2217618" y="2804474"/>
            <a:ext cx="214497" cy="19774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9814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B1D31031-F863-5696-11F8-91AD6F1E7A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4" y="0"/>
            <a:ext cx="11970152" cy="6858000"/>
          </a:xfrm>
          <a:prstGeom prst="rect">
            <a:avLst/>
          </a:prstGeom>
        </p:spPr>
      </p:pic>
    </p:spTree>
    <p:extLst>
      <p:ext uri="{BB962C8B-B14F-4D97-AF65-F5344CB8AC3E}">
        <p14:creationId xmlns:p14="http://schemas.microsoft.com/office/powerpoint/2010/main" val="12493033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415C492-D5B6-E1BB-90A9-DA8718CE8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92" y="0"/>
            <a:ext cx="12016816" cy="6858000"/>
          </a:xfrm>
          <a:prstGeom prst="rect">
            <a:avLst/>
          </a:prstGeom>
        </p:spPr>
      </p:pic>
    </p:spTree>
    <p:extLst>
      <p:ext uri="{BB962C8B-B14F-4D97-AF65-F5344CB8AC3E}">
        <p14:creationId xmlns:p14="http://schemas.microsoft.com/office/powerpoint/2010/main" val="33494944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AD7FBA38-F0A1-DF4B-6A7D-B93001C026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708" y="0"/>
            <a:ext cx="11976583" cy="6858000"/>
          </a:xfrm>
          <a:prstGeom prst="rect">
            <a:avLst/>
          </a:prstGeom>
        </p:spPr>
      </p:pic>
    </p:spTree>
    <p:extLst>
      <p:ext uri="{BB962C8B-B14F-4D97-AF65-F5344CB8AC3E}">
        <p14:creationId xmlns:p14="http://schemas.microsoft.com/office/powerpoint/2010/main" val="26121440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1C7D5439-4A91-2FB7-95FF-09B3C45AC9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78" y="0"/>
            <a:ext cx="12017644" cy="6858000"/>
          </a:xfrm>
          <a:prstGeom prst="rect">
            <a:avLst/>
          </a:prstGeom>
        </p:spPr>
      </p:pic>
    </p:spTree>
    <p:extLst>
      <p:ext uri="{BB962C8B-B14F-4D97-AF65-F5344CB8AC3E}">
        <p14:creationId xmlns:p14="http://schemas.microsoft.com/office/powerpoint/2010/main" val="3645788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38767-404B-427D-2F60-738FAC3594C7}"/>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Let it simmer for a few days…</a:t>
            </a:r>
          </a:p>
        </p:txBody>
      </p:sp>
      <p:pic>
        <p:nvPicPr>
          <p:cNvPr id="4" name="Picture 3" descr="Graphical user interface, application&#10;&#10;Description automatically generated">
            <a:extLst>
              <a:ext uri="{FF2B5EF4-FFF2-40B4-BE49-F238E27FC236}">
                <a16:creationId xmlns:a16="http://schemas.microsoft.com/office/drawing/2014/main" id="{4687214F-0952-0E62-071C-F81A2AF14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7618" y="1863801"/>
            <a:ext cx="7756763" cy="4440746"/>
          </a:xfrm>
          <a:prstGeom prst="rect">
            <a:avLst/>
          </a:prstGeom>
        </p:spPr>
      </p:pic>
      <p:sp>
        <p:nvSpPr>
          <p:cNvPr id="5" name="Rectangle 4">
            <a:extLst>
              <a:ext uri="{FF2B5EF4-FFF2-40B4-BE49-F238E27FC236}">
                <a16:creationId xmlns:a16="http://schemas.microsoft.com/office/drawing/2014/main" id="{08DD8AF9-4B66-C8E1-6CB6-846F15696B29}"/>
              </a:ext>
            </a:extLst>
          </p:cNvPr>
          <p:cNvSpPr/>
          <p:nvPr/>
        </p:nvSpPr>
        <p:spPr>
          <a:xfrm>
            <a:off x="7014351" y="2247504"/>
            <a:ext cx="3040124" cy="3841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7835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F813D-450A-5B78-603A-0864FF1EE92B}"/>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And setup state rules for status </a:t>
            </a:r>
          </a:p>
        </p:txBody>
      </p:sp>
      <p:pic>
        <p:nvPicPr>
          <p:cNvPr id="8" name="Picture 7" descr="Graphical user interface, application&#10;&#10;Description automatically generated">
            <a:extLst>
              <a:ext uri="{FF2B5EF4-FFF2-40B4-BE49-F238E27FC236}">
                <a16:creationId xmlns:a16="http://schemas.microsoft.com/office/drawing/2014/main" id="{E0479F61-817C-934D-F562-E35BAEC18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6137" y="1863801"/>
            <a:ext cx="7859725" cy="4440746"/>
          </a:xfrm>
          <a:prstGeom prst="rect">
            <a:avLst/>
          </a:prstGeom>
        </p:spPr>
      </p:pic>
      <p:sp>
        <p:nvSpPr>
          <p:cNvPr id="9" name="Rectangle 8">
            <a:extLst>
              <a:ext uri="{FF2B5EF4-FFF2-40B4-BE49-F238E27FC236}">
                <a16:creationId xmlns:a16="http://schemas.microsoft.com/office/drawing/2014/main" id="{0AC23E4F-D1EA-7F58-F0DF-8781DD5A70AE}"/>
              </a:ext>
            </a:extLst>
          </p:cNvPr>
          <p:cNvSpPr/>
          <p:nvPr/>
        </p:nvSpPr>
        <p:spPr>
          <a:xfrm>
            <a:off x="7014351" y="2247504"/>
            <a:ext cx="3040124" cy="38414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3871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20F448-CACE-C5EB-E345-2A58AB31B673}"/>
              </a:ext>
            </a:extLst>
          </p:cNvPr>
          <p:cNvSpPr>
            <a:spLocks noGrp="1"/>
          </p:cNvSpPr>
          <p:nvPr>
            <p:ph type="title"/>
          </p:nvPr>
        </p:nvSpPr>
        <p:spPr>
          <a:xfrm>
            <a:off x="103695" y="50706"/>
            <a:ext cx="11169975" cy="932688"/>
          </a:xfrm>
        </p:spPr>
        <p:txBody>
          <a:bodyPr vert="horz" lIns="91440" tIns="45720" rIns="91440" bIns="45720" rtlCol="0" anchor="b">
            <a:normAutofit/>
          </a:bodyPr>
          <a:lstStyle/>
          <a:p>
            <a:r>
              <a:rPr lang="en-US" sz="4600" kern="1200">
                <a:solidFill>
                  <a:schemeClr val="tx1"/>
                </a:solidFill>
                <a:latin typeface="+mj-lt"/>
                <a:ea typeface="+mj-ea"/>
                <a:cs typeface="+mj-cs"/>
              </a:rPr>
              <a:t>State changes goes automagically to Teams</a:t>
            </a:r>
          </a:p>
        </p:txBody>
      </p:sp>
      <p:pic>
        <p:nvPicPr>
          <p:cNvPr id="6" name="Picture 5">
            <a:extLst>
              <a:ext uri="{FF2B5EF4-FFF2-40B4-BE49-F238E27FC236}">
                <a16:creationId xmlns:a16="http://schemas.microsoft.com/office/drawing/2014/main" id="{2533ABB1-19E2-4EB7-AE50-64E2692CAED9}"/>
              </a:ext>
            </a:extLst>
          </p:cNvPr>
          <p:cNvPicPr>
            <a:picLocks noChangeAspect="1"/>
          </p:cNvPicPr>
          <p:nvPr/>
        </p:nvPicPr>
        <p:blipFill>
          <a:blip r:embed="rId2"/>
          <a:stretch>
            <a:fillRect/>
          </a:stretch>
        </p:blipFill>
        <p:spPr>
          <a:xfrm>
            <a:off x="1355611" y="1258945"/>
            <a:ext cx="9324958" cy="5548349"/>
          </a:xfrm>
          <a:prstGeom prst="rect">
            <a:avLst/>
          </a:prstGeom>
        </p:spPr>
      </p:pic>
      <p:sp>
        <p:nvSpPr>
          <p:cNvPr id="7" name="Rectangle 6">
            <a:extLst>
              <a:ext uri="{FF2B5EF4-FFF2-40B4-BE49-F238E27FC236}">
                <a16:creationId xmlns:a16="http://schemas.microsoft.com/office/drawing/2014/main" id="{91E0BE16-C252-D259-7CA6-CDF563C24F0E}"/>
              </a:ext>
            </a:extLst>
          </p:cNvPr>
          <p:cNvSpPr/>
          <p:nvPr/>
        </p:nvSpPr>
        <p:spPr>
          <a:xfrm>
            <a:off x="1725105" y="2078610"/>
            <a:ext cx="1941922" cy="147529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88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8260C6-41E5-6288-4E8A-D1240ED2EC44}"/>
              </a:ext>
            </a:extLst>
          </p:cNvPr>
          <p:cNvSpPr>
            <a:spLocks noGrp="1"/>
          </p:cNvSpPr>
          <p:nvPr>
            <p:ph type="title"/>
          </p:nvPr>
        </p:nvSpPr>
        <p:spPr/>
        <p:txBody>
          <a:bodyPr>
            <a:normAutofit/>
          </a:bodyPr>
          <a:lstStyle/>
          <a:p>
            <a:r>
              <a:rPr lang="en-US" sz="6000" dirty="0">
                <a:latin typeface="Arial" panose="020B0604020202020204" pitchFamily="34" charset="0"/>
                <a:ea typeface="Calibri" panose="020F0502020204030204" pitchFamily="34" charset="0"/>
              </a:rPr>
              <a:t>Telemetry power demos</a:t>
            </a:r>
            <a:endParaRPr lang="da-DK" dirty="0"/>
          </a:p>
        </p:txBody>
      </p:sp>
      <p:sp>
        <p:nvSpPr>
          <p:cNvPr id="5" name="Text Placeholder 4">
            <a:extLst>
              <a:ext uri="{FF2B5EF4-FFF2-40B4-BE49-F238E27FC236}">
                <a16:creationId xmlns:a16="http://schemas.microsoft.com/office/drawing/2014/main" id="{86FAD6A2-6EA1-FB4B-11AF-92CA46849656}"/>
              </a:ext>
            </a:extLst>
          </p:cNvPr>
          <p:cNvSpPr>
            <a:spLocks noGrp="1"/>
          </p:cNvSpPr>
          <p:nvPr>
            <p:ph type="body" idx="1"/>
          </p:nvPr>
        </p:nvSpPr>
        <p:spPr/>
        <p:txBody>
          <a:bodyPr/>
          <a:lstStyle/>
          <a:p>
            <a:r>
              <a:rPr lang="en-US" sz="2400" dirty="0">
                <a:latin typeface="Arial" panose="020B0604020202020204" pitchFamily="34" charset="0"/>
                <a:ea typeface="Calibri" panose="020F0502020204030204" pitchFamily="34" charset="0"/>
              </a:rPr>
              <a:t>For the account manager, the project manager, and the supporter</a:t>
            </a:r>
            <a:endParaRPr lang="da-DK" dirty="0"/>
          </a:p>
        </p:txBody>
      </p:sp>
    </p:spTree>
    <p:extLst>
      <p:ext uri="{BB962C8B-B14F-4D97-AF65-F5344CB8AC3E}">
        <p14:creationId xmlns:p14="http://schemas.microsoft.com/office/powerpoint/2010/main" val="31341997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D662B-036C-ED47-BC2B-1546542C60B4}"/>
              </a:ext>
            </a:extLst>
          </p:cNvPr>
          <p:cNvSpPr>
            <a:spLocks noGrp="1"/>
          </p:cNvSpPr>
          <p:nvPr>
            <p:ph type="title"/>
          </p:nvPr>
        </p:nvSpPr>
        <p:spPr/>
        <p:txBody>
          <a:bodyPr/>
          <a:lstStyle/>
          <a:p>
            <a:r>
              <a:rPr lang="en-GB" dirty="0"/>
              <a:t>Summary – data-driven go-lives</a:t>
            </a:r>
            <a:endParaRPr lang="en-DK" dirty="0"/>
          </a:p>
        </p:txBody>
      </p:sp>
      <p:sp>
        <p:nvSpPr>
          <p:cNvPr id="3" name="Content Placeholder 2">
            <a:extLst>
              <a:ext uri="{FF2B5EF4-FFF2-40B4-BE49-F238E27FC236}">
                <a16:creationId xmlns:a16="http://schemas.microsoft.com/office/drawing/2014/main" id="{C4C770F8-727A-C6EC-222F-97358F436B2A}"/>
              </a:ext>
            </a:extLst>
          </p:cNvPr>
          <p:cNvSpPr>
            <a:spLocks noGrp="1"/>
          </p:cNvSpPr>
          <p:nvPr>
            <p:ph idx="1"/>
          </p:nvPr>
        </p:nvSpPr>
        <p:spPr/>
        <p:txBody>
          <a:bodyPr/>
          <a:lstStyle/>
          <a:p>
            <a:r>
              <a:rPr lang="en-GB" dirty="0"/>
              <a:t>Set up telemetry</a:t>
            </a:r>
          </a:p>
          <a:p>
            <a:pPr lvl="1"/>
            <a:r>
              <a:rPr lang="en-GB" dirty="0"/>
              <a:t>Provides data for everything</a:t>
            </a:r>
          </a:p>
          <a:p>
            <a:r>
              <a:rPr lang="en-GB" dirty="0"/>
              <a:t>Install and configure the Power BI app</a:t>
            </a:r>
          </a:p>
          <a:p>
            <a:pPr lvl="1"/>
            <a:r>
              <a:rPr lang="en-GB" dirty="0"/>
              <a:t>Gives visibility into usage, errors, and performance for the project team and the customer sponsor</a:t>
            </a:r>
          </a:p>
          <a:p>
            <a:r>
              <a:rPr lang="en-GB" dirty="0"/>
              <a:t>Setup </a:t>
            </a:r>
            <a:r>
              <a:rPr lang="en-GB" i="1" dirty="0"/>
              <a:t>Power BI metrics </a:t>
            </a:r>
            <a:r>
              <a:rPr lang="en-GB" dirty="0"/>
              <a:t>on key error types</a:t>
            </a:r>
          </a:p>
          <a:p>
            <a:pPr lvl="1"/>
            <a:r>
              <a:rPr lang="en-GB" dirty="0"/>
              <a:t>Helps track progress of errors before/during go-live</a:t>
            </a:r>
          </a:p>
          <a:p>
            <a:r>
              <a:rPr lang="en-GB" dirty="0"/>
              <a:t>Setup </a:t>
            </a:r>
            <a:r>
              <a:rPr lang="en-GB" i="1" dirty="0"/>
              <a:t>Alerts</a:t>
            </a:r>
            <a:r>
              <a:rPr lang="en-GB" dirty="0"/>
              <a:t> on key error types</a:t>
            </a:r>
          </a:p>
          <a:p>
            <a:pPr lvl="1"/>
            <a:r>
              <a:rPr lang="en-GB" dirty="0"/>
              <a:t>Helps track progress of errors after go-live</a:t>
            </a:r>
          </a:p>
        </p:txBody>
      </p:sp>
    </p:spTree>
    <p:extLst>
      <p:ext uri="{BB962C8B-B14F-4D97-AF65-F5344CB8AC3E}">
        <p14:creationId xmlns:p14="http://schemas.microsoft.com/office/powerpoint/2010/main" val="2671984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56886" y="3349439"/>
            <a:ext cx="7942459" cy="307776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Most pages in the performance report has these overview visuals: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 AI generated summary in English</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key influencers to performance metrics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segmentation of the dataset for this page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An AI guided decomposition tree where you can analyze patterns </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Top 10 slowest entities</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Top 10 slowest entities over time</a:t>
            </a:r>
          </a:p>
          <a:p>
            <a:pPr marL="457200" marR="0" lvl="0" indent="-457200" algn="l" defTabSz="914400" rtl="0" eaLnBrk="1" fontAlgn="auto" latinLnBrk="0" hangingPunct="1">
              <a:lnSpc>
                <a:spcPct val="100000"/>
              </a:lnSpc>
              <a:spcBef>
                <a:spcPts val="0"/>
              </a:spcBef>
              <a:spcAft>
                <a:spcPts val="0"/>
              </a:spcAft>
              <a:buClrTx/>
              <a:buSzTx/>
              <a:buFont typeface="+mj-lt"/>
              <a:buAutoNum type="arabicPeriod"/>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002757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summary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1357"/>
            <a:ext cx="829013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524279" y="2642970"/>
            <a:ext cx="794245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summary in English (might not show anything if there is not enough data for the AI to analyze.)</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144608" y="3302712"/>
            <a:ext cx="6734177" cy="67737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597409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key influencers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8" y="1612477"/>
            <a:ext cx="8290138" cy="473498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8453764" y="3256658"/>
            <a:ext cx="3594978" cy="276998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key influencers to performance metrics (might not show anything if there is not enough data for the AI to analyze.)</a:t>
            </a:r>
            <a:br>
              <a:rPr kumimoji="0" lang="en-US" sz="2000" b="0" i="0" u="none" strike="noStrike" kern="1200" cap="none" spc="0" normalizeH="0" baseline="0" noProof="0" dirty="0">
                <a:ln>
                  <a:noFill/>
                </a:ln>
                <a:solidFill>
                  <a:srgbClr val="C00000"/>
                </a:solidFill>
                <a:effectLst/>
                <a:uLnTx/>
                <a:uFillTx/>
                <a:latin typeface="Segoe UI"/>
                <a:ea typeface="+mn-ea"/>
                <a:cs typeface="+mn-cs"/>
              </a:rPr>
            </a:br>
            <a:br>
              <a:rPr kumimoji="0" lang="en-US" sz="2000" b="0" i="0" u="none" strike="noStrike" kern="1200" cap="none" spc="0" normalizeH="0" baseline="0" noProof="0" dirty="0">
                <a:ln>
                  <a:noFill/>
                </a:ln>
                <a:solidFill>
                  <a:srgbClr val="C00000"/>
                </a:solidFill>
                <a:effectLst/>
                <a:uLnTx/>
                <a:uFillTx/>
                <a:latin typeface="Segoe UI"/>
                <a:ea typeface="+mn-ea"/>
                <a:cs typeface="+mn-cs"/>
              </a:rPr>
            </a:br>
            <a:r>
              <a:rPr kumimoji="0" lang="en-US" sz="2000" b="0" i="0" u="none" strike="noStrike" kern="1200" cap="none" spc="0" normalizeH="0" baseline="0" noProof="0" dirty="0">
                <a:ln>
                  <a:noFill/>
                </a:ln>
                <a:solidFill>
                  <a:srgbClr val="C00000"/>
                </a:solidFill>
                <a:effectLst/>
                <a:uLnTx/>
                <a:uFillTx/>
                <a:latin typeface="Segoe UI"/>
                <a:ea typeface="+mn-ea"/>
                <a:cs typeface="+mn-cs"/>
              </a:rPr>
              <a:t>Click on an insight to compare to the average of the full population.</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142950" y="2347745"/>
            <a:ext cx="612621" cy="22400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12058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Top segments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8873" y="1611357"/>
            <a:ext cx="828510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1906359" y="3502479"/>
            <a:ext cx="1077688" cy="267788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64165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442635" y="4631090"/>
            <a:ext cx="7942459"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AI generated segmentation of the dataset for this page (might not show anything if there is not enough data for the AI to analyze.)</a:t>
            </a:r>
            <a:br>
              <a:rPr kumimoji="0" lang="en-US" sz="2000" b="0" i="0" u="none" strike="noStrike" kern="1200" cap="none" spc="0" normalizeH="0" baseline="0" noProof="0" dirty="0">
                <a:ln>
                  <a:noFill/>
                </a:ln>
                <a:solidFill>
                  <a:srgbClr val="C00000"/>
                </a:solidFill>
                <a:effectLst/>
                <a:uLnTx/>
                <a:uFillTx/>
                <a:latin typeface="Segoe UI"/>
                <a:ea typeface="+mn-ea"/>
                <a:cs typeface="+mn-cs"/>
              </a:rPr>
            </a:br>
            <a:br>
              <a:rPr kumimoji="0" lang="en-US" sz="2000" b="0" i="0" u="none" strike="noStrike" kern="1200" cap="none" spc="0" normalizeH="0" baseline="0" noProof="0" dirty="0">
                <a:ln>
                  <a:noFill/>
                </a:ln>
                <a:solidFill>
                  <a:srgbClr val="C00000"/>
                </a:solidFill>
                <a:effectLst/>
                <a:uLnTx/>
                <a:uFillTx/>
                <a:latin typeface="Segoe UI"/>
                <a:ea typeface="+mn-ea"/>
                <a:cs typeface="+mn-cs"/>
              </a:rPr>
            </a:br>
            <a:r>
              <a:rPr kumimoji="0" lang="en-US" sz="2000" b="0" i="0" u="none" strike="noStrike" kern="1200" cap="none" spc="0" normalizeH="0" baseline="0" noProof="0" dirty="0">
                <a:ln>
                  <a:noFill/>
                </a:ln>
                <a:solidFill>
                  <a:srgbClr val="C00000"/>
                </a:solidFill>
                <a:effectLst/>
                <a:uLnTx/>
                <a:uFillTx/>
                <a:latin typeface="Segoe UI"/>
                <a:ea typeface="+mn-ea"/>
                <a:cs typeface="+mn-cs"/>
              </a:rPr>
              <a:t>Click on a segment to learn more</a:t>
            </a:r>
          </a:p>
        </p:txBody>
      </p:sp>
      <p:sp>
        <p:nvSpPr>
          <p:cNvPr id="3" name="Left Brace 2">
            <a:extLst>
              <a:ext uri="{FF2B5EF4-FFF2-40B4-BE49-F238E27FC236}">
                <a16:creationId xmlns:a16="http://schemas.microsoft.com/office/drawing/2014/main" id="{EB6A7C6D-160B-6BEA-88AD-51469B1E77F3}"/>
              </a:ext>
            </a:extLst>
          </p:cNvPr>
          <p:cNvSpPr/>
          <p:nvPr/>
        </p:nvSpPr>
        <p:spPr>
          <a:xfrm>
            <a:off x="1424668" y="3502479"/>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767819" y="2355526"/>
            <a:ext cx="669470" cy="1754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39088052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A32CB2D8-8151-BB56-19C9-A0173C7299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6359" y="1540023"/>
            <a:ext cx="8899433" cy="5095004"/>
          </a:xfrm>
          <a:prstGeom prst="rect">
            <a:avLst/>
          </a:prstGeom>
        </p:spPr>
      </p:pic>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Analyze root causes</a:t>
            </a:r>
            <a:endParaRPr lang="en-DK" dirty="0"/>
          </a:p>
        </p:txBody>
      </p:sp>
      <p:sp>
        <p:nvSpPr>
          <p:cNvPr id="5" name="Rectangle 4">
            <a:extLst>
              <a:ext uri="{FF2B5EF4-FFF2-40B4-BE49-F238E27FC236}">
                <a16:creationId xmlns:a16="http://schemas.microsoft.com/office/drawing/2014/main" id="{F827FFC7-911A-71AA-17E6-180DF12B9410}"/>
              </a:ext>
            </a:extLst>
          </p:cNvPr>
          <p:cNvSpPr/>
          <p:nvPr/>
        </p:nvSpPr>
        <p:spPr bwMode="auto">
          <a:xfrm>
            <a:off x="1906358" y="3595085"/>
            <a:ext cx="1175659" cy="28192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8049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91596" y="5100537"/>
            <a:ext cx="7942459"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An AI guided decomposition tree where you can </a:t>
            </a:r>
            <a:r>
              <a:rPr kumimoji="0" lang="en-GB" sz="2000" b="0" i="0" u="none" strike="noStrike" kern="1200" cap="none" spc="0" normalizeH="0" baseline="0" noProof="0" dirty="0" err="1">
                <a:ln>
                  <a:noFill/>
                </a:ln>
                <a:solidFill>
                  <a:srgbClr val="C00000"/>
                </a:solidFill>
                <a:effectLst/>
                <a:uLnTx/>
                <a:uFillTx/>
                <a:latin typeface="Segoe UI"/>
                <a:ea typeface="+mn-ea"/>
                <a:cs typeface="+mn-cs"/>
              </a:rPr>
              <a:t>analyze</a:t>
            </a:r>
            <a:r>
              <a:rPr kumimoji="0" lang="en-GB" sz="2000" b="0" i="0" u="none" strike="noStrike" kern="1200" cap="none" spc="0" normalizeH="0" baseline="0" noProof="0" dirty="0">
                <a:ln>
                  <a:noFill/>
                </a:ln>
                <a:solidFill>
                  <a:srgbClr val="C00000"/>
                </a:solidFill>
                <a:effectLst/>
                <a:uLnTx/>
                <a:uFillTx/>
                <a:latin typeface="Segoe UI"/>
                <a:ea typeface="+mn-ea"/>
                <a:cs typeface="+mn-cs"/>
              </a:rPr>
              <a:t>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Let AI pick the next step (see the light </a:t>
            </a:r>
            <a:r>
              <a:rPr kumimoji="0" lang="en-GB" sz="2000" b="0" i="0" u="none" strike="noStrike" kern="1200" cap="none" spc="0" normalizeH="0" baseline="0" noProof="0" dirty="0" err="1">
                <a:ln>
                  <a:noFill/>
                </a:ln>
                <a:solidFill>
                  <a:srgbClr val="C00000"/>
                </a:solidFill>
                <a:effectLst/>
                <a:uLnTx/>
                <a:uFillTx/>
                <a:latin typeface="Segoe UI"/>
                <a:ea typeface="+mn-ea"/>
                <a:cs typeface="+mn-cs"/>
              </a:rPr>
              <a:t>bulp</a:t>
            </a:r>
            <a:r>
              <a:rPr kumimoji="0" lang="en-GB" sz="2000" b="0" i="0" u="none" strike="noStrike" kern="1200" cap="none" spc="0" normalizeH="0" baseline="0" noProof="0" dirty="0">
                <a:ln>
                  <a:noFill/>
                </a:ln>
                <a:solidFill>
                  <a:srgbClr val="C00000"/>
                </a:solidFill>
                <a:effectLst/>
                <a:uLnTx/>
                <a:uFillTx/>
                <a:latin typeface="Segoe UI"/>
                <a:ea typeface="+mn-ea"/>
                <a:cs typeface="+mn-cs"/>
              </a:rPr>
              <a:t> icons) or pick the dimension you want to explore. </a:t>
            </a:r>
            <a:endParaRPr kumimoji="0" lang="en-US" sz="20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14823" y="3665763"/>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261632" y="2169135"/>
            <a:ext cx="7470321" cy="281924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986627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32CB2D8-8151-BB56-19C9-A0173C7299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545173"/>
            <a:ext cx="8899433" cy="5084704"/>
          </a:xfrm>
          <a:prstGeom prst="rect">
            <a:avLst/>
          </a:prstGeom>
        </p:spPr>
      </p:pic>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AI assisted performance analysis – Top 10 slowest</a:t>
            </a:r>
            <a:endParaRPr lang="en-DK" dirty="0"/>
          </a:p>
        </p:txBody>
      </p:sp>
      <p:sp>
        <p:nvSpPr>
          <p:cNvPr id="5" name="Rectangle 4">
            <a:extLst>
              <a:ext uri="{FF2B5EF4-FFF2-40B4-BE49-F238E27FC236}">
                <a16:creationId xmlns:a16="http://schemas.microsoft.com/office/drawing/2014/main" id="{F827FFC7-911A-71AA-17E6-180DF12B9410}"/>
              </a:ext>
            </a:extLst>
          </p:cNvPr>
          <p:cNvSpPr/>
          <p:nvPr/>
        </p:nvSpPr>
        <p:spPr bwMode="auto">
          <a:xfrm>
            <a:off x="1906358" y="3595085"/>
            <a:ext cx="1175659" cy="28192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1818" y="241054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65425" y="48049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253468" y="4133069"/>
            <a:ext cx="7942459"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C00000"/>
                </a:solidFill>
                <a:effectLst/>
                <a:uLnTx/>
                <a:uFillTx/>
                <a:latin typeface="Segoe UI"/>
                <a:ea typeface="+mn-ea"/>
                <a:cs typeface="+mn-cs"/>
              </a:rPr>
              <a:t>See top 10 slowest entities (on average) and top 10 slowest entities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Pick one row and then scroll down to the detail report (which is now filtered to your choice)</a:t>
            </a:r>
            <a:endParaRPr kumimoji="0" lang="en-GB" sz="2000" b="0" i="0" u="none" strike="noStrike" kern="1200" cap="none" spc="0" normalizeH="0" baseline="0" noProof="0" dirty="0">
              <a:ln>
                <a:noFill/>
              </a:ln>
              <a:solidFill>
                <a:srgbClr val="C00000"/>
              </a:solidFill>
              <a:effectLst/>
              <a:uLnTx/>
              <a:uFillTx/>
              <a:latin typeface="Segoe UI"/>
              <a:ea typeface="+mn-ea"/>
              <a:cs typeface="+mn-cs"/>
            </a:endParaRPr>
          </a:p>
        </p:txBody>
      </p:sp>
      <p:sp>
        <p:nvSpPr>
          <p:cNvPr id="3" name="Left Brace 2">
            <a:extLst>
              <a:ext uri="{FF2B5EF4-FFF2-40B4-BE49-F238E27FC236}">
                <a16:creationId xmlns:a16="http://schemas.microsoft.com/office/drawing/2014/main" id="{EB6A7C6D-160B-6BEA-88AD-51469B1E77F3}"/>
              </a:ext>
            </a:extLst>
          </p:cNvPr>
          <p:cNvSpPr/>
          <p:nvPr/>
        </p:nvSpPr>
        <p:spPr>
          <a:xfrm>
            <a:off x="1414823" y="3665763"/>
            <a:ext cx="383721" cy="2677885"/>
          </a:xfrm>
          <a:prstGeom prst="leftBrace">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da-DK"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 name="Rectangle 7">
            <a:extLst>
              <a:ext uri="{FF2B5EF4-FFF2-40B4-BE49-F238E27FC236}">
                <a16:creationId xmlns:a16="http://schemas.microsoft.com/office/drawing/2014/main" id="{94D495CB-3762-7362-9594-20A42ED7124B}"/>
              </a:ext>
            </a:extLst>
          </p:cNvPr>
          <p:cNvSpPr/>
          <p:nvPr/>
        </p:nvSpPr>
        <p:spPr bwMode="auto">
          <a:xfrm>
            <a:off x="3253468" y="2134961"/>
            <a:ext cx="7392760" cy="190636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18392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3EC9-1B5F-B884-5C72-40C09F6CEB90}"/>
              </a:ext>
            </a:extLst>
          </p:cNvPr>
          <p:cNvSpPr>
            <a:spLocks noGrp="1"/>
          </p:cNvSpPr>
          <p:nvPr>
            <p:ph type="title"/>
          </p:nvPr>
        </p:nvSpPr>
        <p:spPr/>
        <p:txBody>
          <a:bodyPr/>
          <a:lstStyle/>
          <a:p>
            <a:r>
              <a:rPr lang="en-US" sz="6000" dirty="0">
                <a:effectLst/>
                <a:latin typeface="Arial" panose="020B0604020202020204" pitchFamily="34" charset="0"/>
                <a:ea typeface="Calibri" panose="020F0502020204030204" pitchFamily="34" charset="0"/>
              </a:rPr>
              <a:t>Maturity model</a:t>
            </a:r>
            <a:endParaRPr lang="da-DK" dirty="0"/>
          </a:p>
        </p:txBody>
      </p:sp>
      <p:sp>
        <p:nvSpPr>
          <p:cNvPr id="3" name="Text Placeholder 2">
            <a:extLst>
              <a:ext uri="{FF2B5EF4-FFF2-40B4-BE49-F238E27FC236}">
                <a16:creationId xmlns:a16="http://schemas.microsoft.com/office/drawing/2014/main" id="{0D022610-BF63-2243-626A-467AEE60F348}"/>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2884751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739778-E3E0-4E00-96AE-F2AEB864AC76}"/>
              </a:ext>
            </a:extLst>
          </p:cNvPr>
          <p:cNvSpPr>
            <a:spLocks noGrp="1"/>
          </p:cNvSpPr>
          <p:nvPr>
            <p:ph type="title"/>
          </p:nvPr>
        </p:nvSpPr>
        <p:spPr>
          <a:xfrm>
            <a:off x="588263" y="457200"/>
            <a:ext cx="11018520" cy="553998"/>
          </a:xfrm>
        </p:spPr>
        <p:txBody>
          <a:bodyPr/>
          <a:lstStyle/>
          <a:p>
            <a:r>
              <a:rPr lang="en-US" dirty="0"/>
              <a:t>Maturity model*</a:t>
            </a:r>
          </a:p>
        </p:txBody>
      </p:sp>
      <p:grpSp>
        <p:nvGrpSpPr>
          <p:cNvPr id="1027" name="Group 1026">
            <a:extLst>
              <a:ext uri="{FF2B5EF4-FFF2-40B4-BE49-F238E27FC236}">
                <a16:creationId xmlns:a16="http://schemas.microsoft.com/office/drawing/2014/main" id="{07FF3931-732F-4C4F-BCBF-E25E241FEC76}"/>
              </a:ext>
            </a:extLst>
          </p:cNvPr>
          <p:cNvGrpSpPr/>
          <p:nvPr/>
        </p:nvGrpSpPr>
        <p:grpSpPr>
          <a:xfrm>
            <a:off x="-12700" y="1396915"/>
            <a:ext cx="12382499" cy="4692359"/>
            <a:chOff x="-12700" y="1396915"/>
            <a:chExt cx="12382499" cy="4692359"/>
          </a:xfrm>
        </p:grpSpPr>
        <p:sp>
          <p:nvSpPr>
            <p:cNvPr id="59" name="Parallelogram 58">
              <a:extLst>
                <a:ext uri="{FF2B5EF4-FFF2-40B4-BE49-F238E27FC236}">
                  <a16:creationId xmlns:a16="http://schemas.microsoft.com/office/drawing/2014/main" id="{BE9A9353-33B6-4F13-B6CD-4956927395D5}"/>
                </a:ext>
              </a:extLst>
            </p:cNvPr>
            <p:cNvSpPr/>
            <p:nvPr/>
          </p:nvSpPr>
          <p:spPr bwMode="auto">
            <a:xfrm flipH="1">
              <a:off x="9372598" y="3074701"/>
              <a:ext cx="2997201"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Parallelogram 57">
              <a:extLst>
                <a:ext uri="{FF2B5EF4-FFF2-40B4-BE49-F238E27FC236}">
                  <a16:creationId xmlns:a16="http://schemas.microsoft.com/office/drawing/2014/main" id="{4278EEBE-F1EB-4EBB-84B1-64D17AD47EE0}"/>
                </a:ext>
              </a:extLst>
            </p:cNvPr>
            <p:cNvSpPr/>
            <p:nvPr/>
          </p:nvSpPr>
          <p:spPr bwMode="auto">
            <a:xfrm flipH="1">
              <a:off x="7200685" y="3444103"/>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Parallelogram 56">
              <a:extLst>
                <a:ext uri="{FF2B5EF4-FFF2-40B4-BE49-F238E27FC236}">
                  <a16:creationId xmlns:a16="http://schemas.microsoft.com/office/drawing/2014/main" id="{F75D7B38-258C-499E-B2BA-F66824D3E41A}"/>
                </a:ext>
              </a:extLst>
            </p:cNvPr>
            <p:cNvSpPr/>
            <p:nvPr/>
          </p:nvSpPr>
          <p:spPr bwMode="auto">
            <a:xfrm flipH="1">
              <a:off x="4986146" y="3759328"/>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Parallelogram 53">
              <a:extLst>
                <a:ext uri="{FF2B5EF4-FFF2-40B4-BE49-F238E27FC236}">
                  <a16:creationId xmlns:a16="http://schemas.microsoft.com/office/drawing/2014/main" id="{1349906E-F90C-46E4-930C-B16F5D3CF6C0}"/>
                </a:ext>
              </a:extLst>
            </p:cNvPr>
            <p:cNvSpPr/>
            <p:nvPr/>
          </p:nvSpPr>
          <p:spPr bwMode="auto">
            <a:xfrm flipH="1">
              <a:off x="2785617" y="4121151"/>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Parallelogram 49">
              <a:extLst>
                <a:ext uri="{FF2B5EF4-FFF2-40B4-BE49-F238E27FC236}">
                  <a16:creationId xmlns:a16="http://schemas.microsoft.com/office/drawing/2014/main" id="{7F7879ED-3D50-4545-BE3E-3AB2FF0C148F}"/>
                </a:ext>
              </a:extLst>
            </p:cNvPr>
            <p:cNvSpPr/>
            <p:nvPr/>
          </p:nvSpPr>
          <p:spPr bwMode="auto">
            <a:xfrm flipH="1">
              <a:off x="-12700" y="4471165"/>
              <a:ext cx="3016250"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04FCC74A-4CE3-45AA-AE2E-0D4E5B3F046E}"/>
                </a:ext>
              </a:extLst>
            </p:cNvPr>
            <p:cNvSpPr/>
            <p:nvPr/>
          </p:nvSpPr>
          <p:spPr bwMode="auto">
            <a:xfrm>
              <a:off x="0" y="2942522"/>
              <a:ext cx="12191998" cy="1524703"/>
            </a:xfrm>
            <a:custGeom>
              <a:avLst/>
              <a:gdLst>
                <a:gd name="connsiteX0" fmla="*/ 9403077 w 12191998"/>
                <a:gd name="connsiteY0" fmla="*/ 0 h 1524703"/>
                <a:gd name="connsiteX1" fmla="*/ 12191998 w 12191998"/>
                <a:gd name="connsiteY1" fmla="*/ 0 h 1524703"/>
                <a:gd name="connsiteX2" fmla="*/ 12191998 w 12191998"/>
                <a:gd name="connsiteY2" fmla="*/ 155448 h 1524703"/>
                <a:gd name="connsiteX3" fmla="*/ 9479607 w 12191998"/>
                <a:gd name="connsiteY3" fmla="*/ 155448 h 1524703"/>
                <a:gd name="connsiteX4" fmla="*/ 9479607 w 12191998"/>
                <a:gd name="connsiteY4" fmla="*/ 497761 h 1524703"/>
                <a:gd name="connsiteX5" fmla="*/ 9403078 w 12191998"/>
                <a:gd name="connsiteY5" fmla="*/ 497761 h 1524703"/>
                <a:gd name="connsiteX6" fmla="*/ 9403078 w 12191998"/>
                <a:gd name="connsiteY6" fmla="*/ 497762 h 1524703"/>
                <a:gd name="connsiteX7" fmla="*/ 7275904 w 12191998"/>
                <a:gd name="connsiteY7" fmla="*/ 497762 h 1524703"/>
                <a:gd name="connsiteX8" fmla="*/ 7275904 w 12191998"/>
                <a:gd name="connsiteY8" fmla="*/ 840075 h 1524703"/>
                <a:gd name="connsiteX9" fmla="*/ 7199374 w 12191998"/>
                <a:gd name="connsiteY9" fmla="*/ 840075 h 1524703"/>
                <a:gd name="connsiteX10" fmla="*/ 7199374 w 12191998"/>
                <a:gd name="connsiteY10" fmla="*/ 840076 h 1524703"/>
                <a:gd name="connsiteX11" fmla="*/ 5072200 w 12191998"/>
                <a:gd name="connsiteY11" fmla="*/ 840076 h 1524703"/>
                <a:gd name="connsiteX12" fmla="*/ 5072200 w 12191998"/>
                <a:gd name="connsiteY12" fmla="*/ 1182389 h 1524703"/>
                <a:gd name="connsiteX13" fmla="*/ 4995670 w 12191998"/>
                <a:gd name="connsiteY13" fmla="*/ 1182389 h 1524703"/>
                <a:gd name="connsiteX14" fmla="*/ 4995670 w 12191998"/>
                <a:gd name="connsiteY14" fmla="*/ 1182390 h 1524703"/>
                <a:gd name="connsiteX15" fmla="*/ 2868496 w 12191998"/>
                <a:gd name="connsiteY15" fmla="*/ 1182390 h 1524703"/>
                <a:gd name="connsiteX16" fmla="*/ 2868496 w 12191998"/>
                <a:gd name="connsiteY16" fmla="*/ 1524703 h 1524703"/>
                <a:gd name="connsiteX17" fmla="*/ 2791967 w 12191998"/>
                <a:gd name="connsiteY17" fmla="*/ 1524703 h 1524703"/>
                <a:gd name="connsiteX18" fmla="*/ 2791967 w 12191998"/>
                <a:gd name="connsiteY18" fmla="*/ 1524703 h 1524703"/>
                <a:gd name="connsiteX19" fmla="*/ 0 w 12191998"/>
                <a:gd name="connsiteY19" fmla="*/ 1524703 h 1524703"/>
                <a:gd name="connsiteX20" fmla="*/ 0 w 12191998"/>
                <a:gd name="connsiteY20" fmla="*/ 1369255 h 1524703"/>
                <a:gd name="connsiteX21" fmla="*/ 2715437 w 12191998"/>
                <a:gd name="connsiteY21" fmla="*/ 1369255 h 1524703"/>
                <a:gd name="connsiteX22" fmla="*/ 2715437 w 12191998"/>
                <a:gd name="connsiteY22" fmla="*/ 1026941 h 1524703"/>
                <a:gd name="connsiteX23" fmla="*/ 2868496 w 12191998"/>
                <a:gd name="connsiteY23" fmla="*/ 1026941 h 1524703"/>
                <a:gd name="connsiteX24" fmla="*/ 2868496 w 12191998"/>
                <a:gd name="connsiteY24" fmla="*/ 1026942 h 1524703"/>
                <a:gd name="connsiteX25" fmla="*/ 4919140 w 12191998"/>
                <a:gd name="connsiteY25" fmla="*/ 1026942 h 1524703"/>
                <a:gd name="connsiteX26" fmla="*/ 4919140 w 12191998"/>
                <a:gd name="connsiteY26" fmla="*/ 684628 h 1524703"/>
                <a:gd name="connsiteX27" fmla="*/ 4995670 w 12191998"/>
                <a:gd name="connsiteY27" fmla="*/ 684628 h 1524703"/>
                <a:gd name="connsiteX28" fmla="*/ 4995670 w 12191998"/>
                <a:gd name="connsiteY28" fmla="*/ 684628 h 1524703"/>
                <a:gd name="connsiteX29" fmla="*/ 7122844 w 12191998"/>
                <a:gd name="connsiteY29" fmla="*/ 684628 h 1524703"/>
                <a:gd name="connsiteX30" fmla="*/ 7122844 w 12191998"/>
                <a:gd name="connsiteY30" fmla="*/ 342314 h 1524703"/>
                <a:gd name="connsiteX31" fmla="*/ 7199374 w 12191998"/>
                <a:gd name="connsiteY31" fmla="*/ 342314 h 1524703"/>
                <a:gd name="connsiteX32" fmla="*/ 7199374 w 12191998"/>
                <a:gd name="connsiteY32" fmla="*/ 342314 h 1524703"/>
                <a:gd name="connsiteX33" fmla="*/ 9326547 w 12191998"/>
                <a:gd name="connsiteY33" fmla="*/ 342314 h 1524703"/>
                <a:gd name="connsiteX34" fmla="*/ 9326547 w 12191998"/>
                <a:gd name="connsiteY34" fmla="*/ 0 h 1524703"/>
                <a:gd name="connsiteX35" fmla="*/ 9403077 w 12191998"/>
                <a:gd name="connsiteY35" fmla="*/ 0 h 15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98" h="1524703">
                  <a:moveTo>
                    <a:pt x="9403077" y="0"/>
                  </a:moveTo>
                  <a:lnTo>
                    <a:pt x="12191998" y="0"/>
                  </a:lnTo>
                  <a:lnTo>
                    <a:pt x="12191998" y="155448"/>
                  </a:lnTo>
                  <a:lnTo>
                    <a:pt x="9479607" y="155448"/>
                  </a:lnTo>
                  <a:lnTo>
                    <a:pt x="9479607" y="497761"/>
                  </a:lnTo>
                  <a:lnTo>
                    <a:pt x="9403078" y="497761"/>
                  </a:lnTo>
                  <a:lnTo>
                    <a:pt x="9403078" y="497762"/>
                  </a:lnTo>
                  <a:lnTo>
                    <a:pt x="7275904" y="497762"/>
                  </a:lnTo>
                  <a:lnTo>
                    <a:pt x="7275904" y="840075"/>
                  </a:lnTo>
                  <a:lnTo>
                    <a:pt x="7199374" y="840075"/>
                  </a:lnTo>
                  <a:lnTo>
                    <a:pt x="7199374" y="840076"/>
                  </a:lnTo>
                  <a:lnTo>
                    <a:pt x="5072200" y="840076"/>
                  </a:lnTo>
                  <a:lnTo>
                    <a:pt x="5072200" y="1182389"/>
                  </a:lnTo>
                  <a:lnTo>
                    <a:pt x="4995670" y="1182389"/>
                  </a:lnTo>
                  <a:lnTo>
                    <a:pt x="4995670" y="1182390"/>
                  </a:lnTo>
                  <a:lnTo>
                    <a:pt x="2868496" y="1182390"/>
                  </a:lnTo>
                  <a:lnTo>
                    <a:pt x="2868496" y="1524703"/>
                  </a:lnTo>
                  <a:lnTo>
                    <a:pt x="2791967" y="1524703"/>
                  </a:lnTo>
                  <a:lnTo>
                    <a:pt x="2791967" y="1524703"/>
                  </a:lnTo>
                  <a:lnTo>
                    <a:pt x="0" y="1524703"/>
                  </a:lnTo>
                  <a:lnTo>
                    <a:pt x="0" y="1369255"/>
                  </a:lnTo>
                  <a:lnTo>
                    <a:pt x="2715437" y="1369255"/>
                  </a:lnTo>
                  <a:lnTo>
                    <a:pt x="2715437" y="1026941"/>
                  </a:lnTo>
                  <a:lnTo>
                    <a:pt x="2868496" y="1026941"/>
                  </a:lnTo>
                  <a:lnTo>
                    <a:pt x="2868496" y="1026942"/>
                  </a:lnTo>
                  <a:lnTo>
                    <a:pt x="4919140" y="1026942"/>
                  </a:lnTo>
                  <a:lnTo>
                    <a:pt x="4919140" y="684628"/>
                  </a:lnTo>
                  <a:lnTo>
                    <a:pt x="4995670" y="684628"/>
                  </a:lnTo>
                  <a:lnTo>
                    <a:pt x="4995670" y="684628"/>
                  </a:lnTo>
                  <a:lnTo>
                    <a:pt x="7122844" y="684628"/>
                  </a:lnTo>
                  <a:lnTo>
                    <a:pt x="7122844" y="342314"/>
                  </a:lnTo>
                  <a:lnTo>
                    <a:pt x="7199374" y="342314"/>
                  </a:lnTo>
                  <a:lnTo>
                    <a:pt x="7199374" y="342314"/>
                  </a:lnTo>
                  <a:lnTo>
                    <a:pt x="9326547" y="342314"/>
                  </a:lnTo>
                  <a:lnTo>
                    <a:pt x="9326547" y="0"/>
                  </a:lnTo>
                  <a:lnTo>
                    <a:pt x="9403077" y="0"/>
                  </a:lnTo>
                  <a:close/>
                </a:path>
              </a:pathLst>
            </a:custGeom>
            <a:solidFill>
              <a:schemeClr val="accent1">
                <a:lumMod val="20000"/>
                <a:lumOff val="80000"/>
              </a:schemeClr>
            </a:solidFill>
            <a:ln>
              <a:noFill/>
              <a:headEnd type="none" w="med" len="med"/>
              <a:tailEnd type="none" w="med" len="med"/>
            </a:ln>
            <a:effectLst>
              <a:outerShdw blurRad="25400" dist="127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FAC06B5-4DAF-4CB4-AB15-80EAD01D5B50}"/>
                </a:ext>
              </a:extLst>
            </p:cNvPr>
            <p:cNvGrpSpPr/>
            <p:nvPr/>
          </p:nvGrpSpPr>
          <p:grpSpPr>
            <a:xfrm>
              <a:off x="1240353" y="2826402"/>
              <a:ext cx="899524" cy="899524"/>
              <a:chOff x="710498" y="1578719"/>
              <a:chExt cx="763402" cy="763686"/>
            </a:xfrm>
          </p:grpSpPr>
          <p:sp>
            <p:nvSpPr>
              <p:cNvPr id="17" name="Oval 16">
                <a:extLst>
                  <a:ext uri="{FF2B5EF4-FFF2-40B4-BE49-F238E27FC236}">
                    <a16:creationId xmlns:a16="http://schemas.microsoft.com/office/drawing/2014/main" id="{8B8ED46F-8B35-42A1-A722-01C1FA13CE7F}"/>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Graphic 20">
                <a:extLst>
                  <a:ext uri="{FF2B5EF4-FFF2-40B4-BE49-F238E27FC236}">
                    <a16:creationId xmlns:a16="http://schemas.microsoft.com/office/drawing/2014/main" id="{9C846802-8C52-4898-9448-B23BF648EE64}"/>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07CCBAA-A4FA-430F-9F82-12EF361AD7A4}"/>
                </a:ext>
              </a:extLst>
            </p:cNvPr>
            <p:cNvSpPr txBox="1"/>
            <p:nvPr/>
          </p:nvSpPr>
          <p:spPr>
            <a:xfrm>
              <a:off x="797728" y="3823298"/>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Unaware</a:t>
              </a:r>
            </a:p>
          </p:txBody>
        </p:sp>
        <p:grpSp>
          <p:nvGrpSpPr>
            <p:cNvPr id="22" name="Group 21">
              <a:extLst>
                <a:ext uri="{FF2B5EF4-FFF2-40B4-BE49-F238E27FC236}">
                  <a16:creationId xmlns:a16="http://schemas.microsoft.com/office/drawing/2014/main" id="{DFEEDFCB-3182-4902-B061-130A1CFC7A49}"/>
                </a:ext>
              </a:extLst>
            </p:cNvPr>
            <p:cNvGrpSpPr/>
            <p:nvPr/>
          </p:nvGrpSpPr>
          <p:grpSpPr>
            <a:xfrm>
              <a:off x="3444057" y="2467840"/>
              <a:ext cx="899524" cy="899524"/>
              <a:chOff x="710498" y="1578719"/>
              <a:chExt cx="763402" cy="763686"/>
            </a:xfrm>
          </p:grpSpPr>
          <p:sp>
            <p:nvSpPr>
              <p:cNvPr id="24" name="Oval 23">
                <a:extLst>
                  <a:ext uri="{FF2B5EF4-FFF2-40B4-BE49-F238E27FC236}">
                    <a16:creationId xmlns:a16="http://schemas.microsoft.com/office/drawing/2014/main" id="{B1968BDB-BDD2-485C-BB62-CC915B2A0B0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Graphic 20">
                <a:extLst>
                  <a:ext uri="{FF2B5EF4-FFF2-40B4-BE49-F238E27FC236}">
                    <a16:creationId xmlns:a16="http://schemas.microsoft.com/office/drawing/2014/main" id="{1877D78D-CCD8-42BA-B772-8E5C0BB5E90B}"/>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679DEBF4-E75F-4427-8137-1B5A3680BE96}"/>
                </a:ext>
              </a:extLst>
            </p:cNvPr>
            <p:cNvSpPr txBox="1"/>
            <p:nvPr/>
          </p:nvSpPr>
          <p:spPr>
            <a:xfrm>
              <a:off x="3001432" y="3464736"/>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Tactical</a:t>
              </a:r>
            </a:p>
          </p:txBody>
        </p:sp>
        <p:grpSp>
          <p:nvGrpSpPr>
            <p:cNvPr id="27" name="Group 26">
              <a:extLst>
                <a:ext uri="{FF2B5EF4-FFF2-40B4-BE49-F238E27FC236}">
                  <a16:creationId xmlns:a16="http://schemas.microsoft.com/office/drawing/2014/main" id="{C0C8053A-E4A1-47DC-86A6-B4B012C9EC66}"/>
                </a:ext>
              </a:extLst>
            </p:cNvPr>
            <p:cNvGrpSpPr/>
            <p:nvPr/>
          </p:nvGrpSpPr>
          <p:grpSpPr>
            <a:xfrm>
              <a:off x="5647761" y="2142027"/>
              <a:ext cx="899524" cy="899524"/>
              <a:chOff x="710498" y="1578719"/>
              <a:chExt cx="763402" cy="763686"/>
            </a:xfrm>
          </p:grpSpPr>
          <p:sp>
            <p:nvSpPr>
              <p:cNvPr id="29" name="Oval 28">
                <a:extLst>
                  <a:ext uri="{FF2B5EF4-FFF2-40B4-BE49-F238E27FC236}">
                    <a16:creationId xmlns:a16="http://schemas.microsoft.com/office/drawing/2014/main" id="{645BABB7-6997-44D0-838C-7AE513491299}"/>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0EEC15FF-6C2D-4509-8423-3C5560CE4837}"/>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87E90B01-46A0-49C8-A2F8-0FFA314B3F42}"/>
                </a:ext>
              </a:extLst>
            </p:cNvPr>
            <p:cNvSpPr txBox="1"/>
            <p:nvPr/>
          </p:nvSpPr>
          <p:spPr>
            <a:xfrm>
              <a:off x="5205136" y="3138923"/>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Focused</a:t>
              </a:r>
            </a:p>
          </p:txBody>
        </p:sp>
        <p:grpSp>
          <p:nvGrpSpPr>
            <p:cNvPr id="32" name="Group 31">
              <a:extLst>
                <a:ext uri="{FF2B5EF4-FFF2-40B4-BE49-F238E27FC236}">
                  <a16:creationId xmlns:a16="http://schemas.microsoft.com/office/drawing/2014/main" id="{5B5BB997-B959-420D-8D50-D559CC6B7B54}"/>
                </a:ext>
              </a:extLst>
            </p:cNvPr>
            <p:cNvGrpSpPr/>
            <p:nvPr/>
          </p:nvGrpSpPr>
          <p:grpSpPr>
            <a:xfrm>
              <a:off x="7851465" y="1790833"/>
              <a:ext cx="899524" cy="899524"/>
              <a:chOff x="710498" y="1578719"/>
              <a:chExt cx="763402" cy="763686"/>
            </a:xfrm>
          </p:grpSpPr>
          <p:sp>
            <p:nvSpPr>
              <p:cNvPr id="34" name="Oval 33">
                <a:extLst>
                  <a:ext uri="{FF2B5EF4-FFF2-40B4-BE49-F238E27FC236}">
                    <a16:creationId xmlns:a16="http://schemas.microsoft.com/office/drawing/2014/main" id="{6742A469-8F5B-4886-BFEC-3B26D9DC35EC}"/>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Graphic 20">
                <a:extLst>
                  <a:ext uri="{FF2B5EF4-FFF2-40B4-BE49-F238E27FC236}">
                    <a16:creationId xmlns:a16="http://schemas.microsoft.com/office/drawing/2014/main" id="{15208483-EE36-4998-8B75-B33CBA14E64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E5A2749-79EF-4101-9748-1560390EC21E}"/>
                </a:ext>
              </a:extLst>
            </p:cNvPr>
            <p:cNvSpPr txBox="1"/>
            <p:nvPr/>
          </p:nvSpPr>
          <p:spPr>
            <a:xfrm>
              <a:off x="7408840" y="2787729"/>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Strategic </a:t>
              </a:r>
            </a:p>
          </p:txBody>
        </p:sp>
        <p:grpSp>
          <p:nvGrpSpPr>
            <p:cNvPr id="37" name="Group 36">
              <a:extLst>
                <a:ext uri="{FF2B5EF4-FFF2-40B4-BE49-F238E27FC236}">
                  <a16:creationId xmlns:a16="http://schemas.microsoft.com/office/drawing/2014/main" id="{18E9B162-42B0-4791-BB70-92AEC2A6E812}"/>
                </a:ext>
              </a:extLst>
            </p:cNvPr>
            <p:cNvGrpSpPr/>
            <p:nvPr/>
          </p:nvGrpSpPr>
          <p:grpSpPr>
            <a:xfrm>
              <a:off x="10055169" y="1396915"/>
              <a:ext cx="899524" cy="899524"/>
              <a:chOff x="710498" y="1578719"/>
              <a:chExt cx="763402" cy="763686"/>
            </a:xfrm>
          </p:grpSpPr>
          <p:sp>
            <p:nvSpPr>
              <p:cNvPr id="39" name="Oval 38">
                <a:extLst>
                  <a:ext uri="{FF2B5EF4-FFF2-40B4-BE49-F238E27FC236}">
                    <a16:creationId xmlns:a16="http://schemas.microsoft.com/office/drawing/2014/main" id="{4F4A8D82-A299-42AD-BF7A-1767E7D044D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0" name="Graphic 20">
                <a:extLst>
                  <a:ext uri="{FF2B5EF4-FFF2-40B4-BE49-F238E27FC236}">
                    <a16:creationId xmlns:a16="http://schemas.microsoft.com/office/drawing/2014/main" id="{C3BC1AD1-CB2D-4AC6-B4B2-E8E17BA26C6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3161387-B402-43F0-8305-47C459AF49BA}"/>
                </a:ext>
              </a:extLst>
            </p:cNvPr>
            <p:cNvSpPr txBox="1"/>
            <p:nvPr/>
          </p:nvSpPr>
          <p:spPr>
            <a:xfrm>
              <a:off x="9612544" y="2393811"/>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Pervasive</a:t>
              </a:r>
            </a:p>
          </p:txBody>
        </p:sp>
        <p:sp>
          <p:nvSpPr>
            <p:cNvPr id="41" name="TextBox 40">
              <a:extLst>
                <a:ext uri="{FF2B5EF4-FFF2-40B4-BE49-F238E27FC236}">
                  <a16:creationId xmlns:a16="http://schemas.microsoft.com/office/drawing/2014/main" id="{F19BA04A-A4C9-4E11-ADDF-7E3B789C3145}"/>
                </a:ext>
              </a:extLst>
            </p:cNvPr>
            <p:cNvSpPr txBox="1"/>
            <p:nvPr/>
          </p:nvSpPr>
          <p:spPr>
            <a:xfrm>
              <a:off x="922682" y="5258277"/>
              <a:ext cx="184169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Have just 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2" name="TextBox 41">
              <a:extLst>
                <a:ext uri="{FF2B5EF4-FFF2-40B4-BE49-F238E27FC236}">
                  <a16:creationId xmlns:a16="http://schemas.microsoft.com/office/drawing/2014/main" id="{9D51408B-AF47-4F1B-8805-A81536CACB71}"/>
                </a:ext>
              </a:extLst>
            </p:cNvPr>
            <p:cNvSpPr txBox="1"/>
            <p:nvPr/>
          </p:nvSpPr>
          <p:spPr>
            <a:xfrm>
              <a:off x="3001432" y="5258277"/>
              <a:ext cx="178477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Select roles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telemetry </a:t>
              </a:r>
            </a:p>
          </p:txBody>
        </p:sp>
        <p:sp>
          <p:nvSpPr>
            <p:cNvPr id="43" name="TextBox 42">
              <a:extLst>
                <a:ext uri="{FF2B5EF4-FFF2-40B4-BE49-F238E27FC236}">
                  <a16:creationId xmlns:a16="http://schemas.microsoft.com/office/drawing/2014/main" id="{6CA7C2ED-D576-4132-BDB5-791696F5ABCA}"/>
                </a:ext>
              </a:extLst>
            </p:cNvPr>
            <p:cNvSpPr txBox="1"/>
            <p:nvPr/>
          </p:nvSpPr>
          <p:spPr>
            <a:xfrm>
              <a:off x="5184646" y="5258277"/>
              <a:ext cx="182575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Projects 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4" name="TextBox 43">
              <a:extLst>
                <a:ext uri="{FF2B5EF4-FFF2-40B4-BE49-F238E27FC236}">
                  <a16:creationId xmlns:a16="http://schemas.microsoft.com/office/drawing/2014/main" id="{D0B95BD3-E774-4510-BED7-E3E0D1B58D13}"/>
                </a:ext>
              </a:extLst>
            </p:cNvPr>
            <p:cNvSpPr txBox="1"/>
            <p:nvPr/>
          </p:nvSpPr>
          <p:spPr>
            <a:xfrm>
              <a:off x="7226960" y="5258277"/>
              <a:ext cx="2148534" cy="83099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Cross-customer</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(or cross-app) 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Pervasive </a:t>
              </a:r>
            </a:p>
          </p:txBody>
        </p:sp>
        <p:sp>
          <p:nvSpPr>
            <p:cNvPr id="45" name="TextBox 44">
              <a:extLst>
                <a:ext uri="{FF2B5EF4-FFF2-40B4-BE49-F238E27FC236}">
                  <a16:creationId xmlns:a16="http://schemas.microsoft.com/office/drawing/2014/main" id="{EF1280F0-8F5A-42BE-8502-EC501EF7D51A}"/>
                </a:ext>
              </a:extLst>
            </p:cNvPr>
            <p:cNvSpPr txBox="1"/>
            <p:nvPr/>
          </p:nvSpPr>
          <p:spPr>
            <a:xfrm>
              <a:off x="9569702" y="5258277"/>
              <a:ext cx="187045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enables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proactiveness </a:t>
              </a:r>
            </a:p>
          </p:txBody>
        </p:sp>
        <p:cxnSp>
          <p:nvCxnSpPr>
            <p:cNvPr id="48" name="Straight Connector 47">
              <a:extLst>
                <a:ext uri="{FF2B5EF4-FFF2-40B4-BE49-F238E27FC236}">
                  <a16:creationId xmlns:a16="http://schemas.microsoft.com/office/drawing/2014/main" id="{3C1FFBA2-E567-4804-8224-87DFBBF45F81}"/>
                </a:ext>
              </a:extLst>
            </p:cNvPr>
            <p:cNvCxnSpPr>
              <a:cxnSpLocks/>
            </p:cNvCxnSpPr>
            <p:nvPr/>
          </p:nvCxnSpPr>
          <p:spPr>
            <a:xfrm>
              <a:off x="1843531" y="4577508"/>
              <a:ext cx="0" cy="505418"/>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8FD4F0-B685-4982-B9D3-48DCD2D38DBF}"/>
                </a:ext>
              </a:extLst>
            </p:cNvPr>
            <p:cNvCxnSpPr>
              <a:cxnSpLocks/>
            </p:cNvCxnSpPr>
            <p:nvPr/>
          </p:nvCxnSpPr>
          <p:spPr>
            <a:xfrm>
              <a:off x="3893819" y="4244340"/>
              <a:ext cx="0" cy="83858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4EB0D7-6B98-459F-BBAD-5891DC508A89}"/>
                </a:ext>
              </a:extLst>
            </p:cNvPr>
            <p:cNvCxnSpPr>
              <a:cxnSpLocks/>
            </p:cNvCxnSpPr>
            <p:nvPr/>
          </p:nvCxnSpPr>
          <p:spPr>
            <a:xfrm>
              <a:off x="6097523" y="3895725"/>
              <a:ext cx="0" cy="11872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0F893E-7B33-48C4-B3D4-0F992BFBA773}"/>
                </a:ext>
              </a:extLst>
            </p:cNvPr>
            <p:cNvCxnSpPr>
              <a:cxnSpLocks/>
            </p:cNvCxnSpPr>
            <p:nvPr/>
          </p:nvCxnSpPr>
          <p:spPr>
            <a:xfrm>
              <a:off x="8301227" y="3590925"/>
              <a:ext cx="0" cy="14920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2F1D4E-E25E-49A1-882E-99037385DB18}"/>
                </a:ext>
              </a:extLst>
            </p:cNvPr>
            <p:cNvCxnSpPr>
              <a:cxnSpLocks/>
            </p:cNvCxnSpPr>
            <p:nvPr/>
          </p:nvCxnSpPr>
          <p:spPr>
            <a:xfrm>
              <a:off x="10504931" y="3257550"/>
              <a:ext cx="0" cy="182537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arget_2" title="Icon of a target with an arrow hitting the bullseye">
              <a:extLst>
                <a:ext uri="{FF2B5EF4-FFF2-40B4-BE49-F238E27FC236}">
                  <a16:creationId xmlns:a16="http://schemas.microsoft.com/office/drawing/2014/main" id="{1C5FFA2D-6104-4A14-A35C-1C8CE0DBC25F}"/>
                </a:ext>
              </a:extLst>
            </p:cNvPr>
            <p:cNvSpPr>
              <a:spLocks noChangeAspect="1" noEditPoints="1"/>
            </p:cNvSpPr>
            <p:nvPr/>
          </p:nvSpPr>
          <p:spPr bwMode="auto">
            <a:xfrm>
              <a:off x="5907233" y="2402257"/>
              <a:ext cx="380581" cy="3790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strategy" title="Icon of two circles and a curved arrow winding between three exes connecting them">
              <a:extLst>
                <a:ext uri="{FF2B5EF4-FFF2-40B4-BE49-F238E27FC236}">
                  <a16:creationId xmlns:a16="http://schemas.microsoft.com/office/drawing/2014/main" id="{2DC69846-9B9E-40D1-8BD6-A234F9CE4EE9}"/>
                </a:ext>
              </a:extLst>
            </p:cNvPr>
            <p:cNvSpPr>
              <a:spLocks noChangeAspect="1" noEditPoints="1"/>
            </p:cNvSpPr>
            <p:nvPr/>
          </p:nvSpPr>
          <p:spPr bwMode="auto">
            <a:xfrm>
              <a:off x="8141207" y="2027397"/>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IoT" title="Icon of five circles that all connect to a center circle">
              <a:extLst>
                <a:ext uri="{FF2B5EF4-FFF2-40B4-BE49-F238E27FC236}">
                  <a16:creationId xmlns:a16="http://schemas.microsoft.com/office/drawing/2014/main" id="{8C897958-8D10-4F2B-9DBB-02CA881D3488}"/>
                </a:ext>
              </a:extLst>
            </p:cNvPr>
            <p:cNvSpPr>
              <a:spLocks noChangeAspect="1" noEditPoints="1"/>
            </p:cNvSpPr>
            <p:nvPr/>
          </p:nvSpPr>
          <p:spPr bwMode="auto">
            <a:xfrm>
              <a:off x="10322051" y="166350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transform" title="Icon of a circle and a square with two curved lines making a cycle">
              <a:extLst>
                <a:ext uri="{FF2B5EF4-FFF2-40B4-BE49-F238E27FC236}">
                  <a16:creationId xmlns:a16="http://schemas.microsoft.com/office/drawing/2014/main" id="{8C9EBEE6-B24F-427A-BA91-83A80E67F7AE}"/>
                </a:ext>
              </a:extLst>
            </p:cNvPr>
            <p:cNvSpPr>
              <a:spLocks noChangeAspect="1" noEditPoints="1"/>
            </p:cNvSpPr>
            <p:nvPr/>
          </p:nvSpPr>
          <p:spPr bwMode="auto">
            <a:xfrm>
              <a:off x="3736542" y="2721006"/>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question" title="Icon of a question mark">
              <a:extLst>
                <a:ext uri="{FF2B5EF4-FFF2-40B4-BE49-F238E27FC236}">
                  <a16:creationId xmlns:a16="http://schemas.microsoft.com/office/drawing/2014/main" id="{32B33445-02C2-47C8-BCD4-6B413B1B3540}"/>
                </a:ext>
              </a:extLst>
            </p:cNvPr>
            <p:cNvSpPr>
              <a:spLocks noChangeAspect="1" noEditPoints="1"/>
            </p:cNvSpPr>
            <p:nvPr/>
          </p:nvSpPr>
          <p:spPr bwMode="auto">
            <a:xfrm>
              <a:off x="1592728" y="3093284"/>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58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D8DA51DC-BA05-45DF-BB45-C72B599F5354}"/>
              </a:ext>
            </a:extLst>
          </p:cNvPr>
          <p:cNvSpPr txBox="1"/>
          <p:nvPr/>
        </p:nvSpPr>
        <p:spPr>
          <a:xfrm>
            <a:off x="8825753" y="6603327"/>
            <a:ext cx="4379259" cy="21544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30000" noProof="0" dirty="0">
                <a:ln>
                  <a:noFill/>
                </a:ln>
                <a:solidFill>
                  <a:srgbClr val="000000"/>
                </a:solidFill>
                <a:effectLst/>
                <a:uLnTx/>
                <a:uFillTx/>
                <a:latin typeface="Segoe UI"/>
                <a:ea typeface="+mn-ea"/>
                <a:cs typeface="+mn-cs"/>
              </a:rPr>
              <a:t>*</a:t>
            </a:r>
            <a:r>
              <a:rPr kumimoji="0" lang="en-US" sz="1400" b="0" i="0" u="none" strike="noStrike" kern="1200" cap="none" spc="0" normalizeH="0" baseline="0" noProof="0" dirty="0">
                <a:ln>
                  <a:noFill/>
                </a:ln>
                <a:solidFill>
                  <a:srgbClr val="000000"/>
                </a:solidFill>
                <a:effectLst/>
                <a:uLnTx/>
                <a:uFillTx/>
                <a:latin typeface="Segoe UI"/>
                <a:ea typeface="+mn-ea"/>
                <a:cs typeface="+mn-cs"/>
              </a:rPr>
              <a:t>inspired by the Gartner BI maturity model</a:t>
            </a:r>
            <a:endParaRPr kumimoji="0" lang="en-US" sz="9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2611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125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D3EC9-1B5F-B884-5C72-40C09F6CEB90}"/>
              </a:ext>
            </a:extLst>
          </p:cNvPr>
          <p:cNvSpPr>
            <a:spLocks noGrp="1"/>
          </p:cNvSpPr>
          <p:nvPr>
            <p:ph type="title"/>
          </p:nvPr>
        </p:nvSpPr>
        <p:spPr/>
        <p:txBody>
          <a:bodyPr/>
          <a:lstStyle/>
          <a:p>
            <a:r>
              <a:rPr lang="en-US" sz="6000" dirty="0">
                <a:latin typeface="Arial" panose="020B0604020202020204" pitchFamily="34" charset="0"/>
                <a:ea typeface="Calibri" panose="020F0502020204030204" pitchFamily="34" charset="0"/>
              </a:rPr>
              <a:t>Resources</a:t>
            </a:r>
            <a:endParaRPr lang="da-DK" dirty="0"/>
          </a:p>
        </p:txBody>
      </p:sp>
      <p:sp>
        <p:nvSpPr>
          <p:cNvPr id="3" name="Text Placeholder 2">
            <a:extLst>
              <a:ext uri="{FF2B5EF4-FFF2-40B4-BE49-F238E27FC236}">
                <a16:creationId xmlns:a16="http://schemas.microsoft.com/office/drawing/2014/main" id="{0D022610-BF63-2243-626A-467AEE60F348}"/>
              </a:ext>
            </a:extLst>
          </p:cNvPr>
          <p:cNvSpPr>
            <a:spLocks noGrp="1"/>
          </p:cNvSpPr>
          <p:nvPr>
            <p:ph type="body" idx="1"/>
          </p:nvPr>
        </p:nvSpPr>
        <p:spPr/>
        <p:txBody>
          <a:bodyPr/>
          <a:lstStyle/>
          <a:p>
            <a:endParaRPr lang="da-DK"/>
          </a:p>
        </p:txBody>
      </p:sp>
    </p:spTree>
    <p:extLst>
      <p:ext uri="{BB962C8B-B14F-4D97-AF65-F5344CB8AC3E}">
        <p14:creationId xmlns:p14="http://schemas.microsoft.com/office/powerpoint/2010/main" val="2289070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4676-40D7-12B6-810A-568C5CB32011}"/>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Track daily/weekly/monthly usage</a:t>
            </a:r>
          </a:p>
        </p:txBody>
      </p:sp>
      <p:pic>
        <p:nvPicPr>
          <p:cNvPr id="5" name="Picture 4">
            <a:extLst>
              <a:ext uri="{FF2B5EF4-FFF2-40B4-BE49-F238E27FC236}">
                <a16:creationId xmlns:a16="http://schemas.microsoft.com/office/drawing/2014/main" id="{B7ABC41E-EF55-708D-6E57-6B02721A2A75}"/>
              </a:ext>
            </a:extLst>
          </p:cNvPr>
          <p:cNvPicPr>
            <a:picLocks noChangeAspect="1"/>
          </p:cNvPicPr>
          <p:nvPr/>
        </p:nvPicPr>
        <p:blipFill>
          <a:blip r:embed="rId2"/>
          <a:stretch>
            <a:fillRect/>
          </a:stretch>
        </p:blipFill>
        <p:spPr>
          <a:xfrm>
            <a:off x="924679" y="1373944"/>
            <a:ext cx="8634533" cy="5461342"/>
          </a:xfrm>
          <a:prstGeom prst="rect">
            <a:avLst/>
          </a:prstGeom>
        </p:spPr>
      </p:pic>
      <p:sp>
        <p:nvSpPr>
          <p:cNvPr id="3" name="Arrow: Right 2">
            <a:extLst>
              <a:ext uri="{FF2B5EF4-FFF2-40B4-BE49-F238E27FC236}">
                <a16:creationId xmlns:a16="http://schemas.microsoft.com/office/drawing/2014/main" id="{44F675C7-E438-3C1C-7A71-31500EFE9D16}"/>
              </a:ext>
            </a:extLst>
          </p:cNvPr>
          <p:cNvSpPr/>
          <p:nvPr/>
        </p:nvSpPr>
        <p:spPr bwMode="auto">
          <a:xfrm>
            <a:off x="354896" y="257634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A0DD6E5E-3D4C-8EB3-305B-5AA9C49C290D}"/>
              </a:ext>
            </a:extLst>
          </p:cNvPr>
          <p:cNvGrpSpPr/>
          <p:nvPr/>
        </p:nvGrpSpPr>
        <p:grpSpPr>
          <a:xfrm>
            <a:off x="3282299" y="2746437"/>
            <a:ext cx="6114794" cy="2458295"/>
            <a:chOff x="3282299" y="2746437"/>
            <a:chExt cx="6114794" cy="2458295"/>
          </a:xfrm>
        </p:grpSpPr>
        <p:sp>
          <p:nvSpPr>
            <p:cNvPr id="6" name="Rectangle 5">
              <a:extLst>
                <a:ext uri="{FF2B5EF4-FFF2-40B4-BE49-F238E27FC236}">
                  <a16:creationId xmlns:a16="http://schemas.microsoft.com/office/drawing/2014/main" id="{6E6BDA5D-AF55-35BA-6BED-3A85E26B8068}"/>
                </a:ext>
              </a:extLst>
            </p:cNvPr>
            <p:cNvSpPr/>
            <p:nvPr/>
          </p:nvSpPr>
          <p:spPr bwMode="auto">
            <a:xfrm>
              <a:off x="3282299" y="3054214"/>
              <a:ext cx="6114794" cy="215051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2AEC305-C904-E048-D96A-BFC15B928630}"/>
                </a:ext>
              </a:extLst>
            </p:cNvPr>
            <p:cNvSpPr txBox="1"/>
            <p:nvPr/>
          </p:nvSpPr>
          <p:spPr>
            <a:xfrm>
              <a:off x="3282299" y="2746437"/>
              <a:ext cx="276213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a:ea typeface="+mn-ea"/>
                  <a:cs typeface="+mn-cs"/>
                </a:rPr>
                <a:t>See current usage</a:t>
              </a:r>
              <a:endParaRPr kumimoji="0" lang="en-DK" sz="2000" b="0" i="0" u="none" strike="noStrike" kern="1200" cap="none" spc="0" normalizeH="0" baseline="0" noProof="0" dirty="0" err="1">
                <a:ln>
                  <a:noFill/>
                </a:ln>
                <a:solidFill>
                  <a:srgbClr val="C00000"/>
                </a:solidFill>
                <a:effectLst/>
                <a:uLnTx/>
                <a:uFillTx/>
                <a:latin typeface="Calibri"/>
                <a:ea typeface="+mn-ea"/>
                <a:cs typeface="+mn-cs"/>
              </a:endParaRPr>
            </a:p>
          </p:txBody>
        </p:sp>
      </p:grpSp>
      <p:grpSp>
        <p:nvGrpSpPr>
          <p:cNvPr id="8" name="Group 7">
            <a:extLst>
              <a:ext uri="{FF2B5EF4-FFF2-40B4-BE49-F238E27FC236}">
                <a16:creationId xmlns:a16="http://schemas.microsoft.com/office/drawing/2014/main" id="{9297FE53-ACB6-52B0-40F4-2315431734D8}"/>
              </a:ext>
            </a:extLst>
          </p:cNvPr>
          <p:cNvGrpSpPr/>
          <p:nvPr/>
        </p:nvGrpSpPr>
        <p:grpSpPr>
          <a:xfrm>
            <a:off x="3323120" y="5306786"/>
            <a:ext cx="6073973" cy="1355269"/>
            <a:chOff x="7335867" y="2829696"/>
            <a:chExt cx="3381633" cy="1285103"/>
          </a:xfrm>
        </p:grpSpPr>
        <p:sp>
          <p:nvSpPr>
            <p:cNvPr id="9" name="Rectangle 8">
              <a:extLst>
                <a:ext uri="{FF2B5EF4-FFF2-40B4-BE49-F238E27FC236}">
                  <a16:creationId xmlns:a16="http://schemas.microsoft.com/office/drawing/2014/main" id="{86944F31-9A53-1131-B05D-BFB15569D5F5}"/>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5EBDCBD-198B-5BB3-6B43-213FB5E8BE2D}"/>
                </a:ext>
              </a:extLst>
            </p:cNvPr>
            <p:cNvSpPr txBox="1"/>
            <p:nvPr/>
          </p:nvSpPr>
          <p:spPr>
            <a:xfrm>
              <a:off x="7590594" y="3096987"/>
              <a:ext cx="2762132" cy="2918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Calibri"/>
                  <a:ea typeface="+mn-ea"/>
                  <a:cs typeface="+mn-cs"/>
                </a:rPr>
                <a:t>Track usage numbers over time</a:t>
              </a:r>
              <a:endParaRPr kumimoji="0" lang="en-DK" sz="2000" b="0" i="0" u="none" strike="noStrike" kern="1200" cap="none" spc="0" normalizeH="0" baseline="0" noProof="0" dirty="0" err="1">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3953012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72A-B914-10FB-F480-0AC17EFF2A1E}"/>
              </a:ext>
            </a:extLst>
          </p:cNvPr>
          <p:cNvSpPr>
            <a:spLocks noGrp="1"/>
          </p:cNvSpPr>
          <p:nvPr>
            <p:ph type="title"/>
          </p:nvPr>
        </p:nvSpPr>
        <p:spPr/>
        <p:txBody>
          <a:bodyPr/>
          <a:lstStyle/>
          <a:p>
            <a:r>
              <a:rPr lang="en-US" dirty="0"/>
              <a:t>aka.ms/</a:t>
            </a:r>
            <a:r>
              <a:rPr lang="en-US" dirty="0" err="1"/>
              <a:t>bc</a:t>
            </a:r>
            <a:r>
              <a:rPr lang="en-US" dirty="0" err="1">
                <a:solidFill>
                  <a:schemeClr val="accent1"/>
                </a:solidFill>
              </a:rPr>
              <a:t>telemetry</a:t>
            </a:r>
            <a:endParaRPr lang="en-DK" dirty="0">
              <a:solidFill>
                <a:schemeClr val="accent1"/>
              </a:solidFill>
            </a:endParaRPr>
          </a:p>
        </p:txBody>
      </p:sp>
      <p:pic>
        <p:nvPicPr>
          <p:cNvPr id="11" name="Picture 10">
            <a:extLst>
              <a:ext uri="{FF2B5EF4-FFF2-40B4-BE49-F238E27FC236}">
                <a16:creationId xmlns:a16="http://schemas.microsoft.com/office/drawing/2014/main" id="{95607382-8FFB-0856-FA5E-2CE48850BCA5}"/>
              </a:ext>
            </a:extLst>
          </p:cNvPr>
          <p:cNvPicPr>
            <a:picLocks noChangeAspect="1"/>
          </p:cNvPicPr>
          <p:nvPr/>
        </p:nvPicPr>
        <p:blipFill>
          <a:blip r:embed="rId2"/>
          <a:stretch>
            <a:fillRect/>
          </a:stretch>
        </p:blipFill>
        <p:spPr>
          <a:xfrm>
            <a:off x="886522" y="1783891"/>
            <a:ext cx="11555747" cy="4758525"/>
          </a:xfrm>
          <a:prstGeom prst="rect">
            <a:avLst/>
          </a:prstGeom>
        </p:spPr>
      </p:pic>
    </p:spTree>
    <p:extLst>
      <p:ext uri="{BB962C8B-B14F-4D97-AF65-F5344CB8AC3E}">
        <p14:creationId xmlns:p14="http://schemas.microsoft.com/office/powerpoint/2010/main" val="8833044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B4F7-C0A4-ABF2-78E5-14D6F8BBF116}"/>
              </a:ext>
            </a:extLst>
          </p:cNvPr>
          <p:cNvSpPr>
            <a:spLocks noGrp="1"/>
          </p:cNvSpPr>
          <p:nvPr>
            <p:ph type="title"/>
          </p:nvPr>
        </p:nvSpPr>
        <p:spPr>
          <a:xfrm>
            <a:off x="588263" y="457200"/>
            <a:ext cx="11018520" cy="553998"/>
          </a:xfrm>
        </p:spPr>
        <p:txBody>
          <a:bodyPr wrap="square" anchor="t">
            <a:normAutofit fontScale="90000"/>
          </a:bodyPr>
          <a:lstStyle/>
          <a:p>
            <a:r>
              <a:rPr lang="en-US" dirty="0"/>
              <a:t>aka.ms/</a:t>
            </a:r>
            <a:r>
              <a:rPr lang="en-US" dirty="0" err="1"/>
              <a:t>bc</a:t>
            </a:r>
            <a:r>
              <a:rPr lang="en-US" dirty="0" err="1">
                <a:solidFill>
                  <a:schemeClr val="accent1"/>
                </a:solidFill>
              </a:rPr>
              <a:t>telemetry</a:t>
            </a:r>
            <a:r>
              <a:rPr lang="en-US" dirty="0" err="1"/>
              <a:t>samples</a:t>
            </a:r>
            <a:endParaRPr lang="en-DK" dirty="0"/>
          </a:p>
        </p:txBody>
      </p:sp>
      <p:pic>
        <p:nvPicPr>
          <p:cNvPr id="10" name="Picture 9" descr="A screenshot of a computer&#10;&#10;Description automatically generated with medium confidence">
            <a:extLst>
              <a:ext uri="{FF2B5EF4-FFF2-40B4-BE49-F238E27FC236}">
                <a16:creationId xmlns:a16="http://schemas.microsoft.com/office/drawing/2014/main" id="{ABD7CF9C-EC0E-28CA-1B8A-5F8165553696}"/>
              </a:ext>
            </a:extLst>
          </p:cNvPr>
          <p:cNvPicPr>
            <a:picLocks noChangeAspect="1"/>
          </p:cNvPicPr>
          <p:nvPr/>
        </p:nvPicPr>
        <p:blipFill>
          <a:blip r:embed="rId2"/>
          <a:stretch>
            <a:fillRect/>
          </a:stretch>
        </p:blipFill>
        <p:spPr>
          <a:xfrm>
            <a:off x="588262" y="1189962"/>
            <a:ext cx="10042124" cy="5673799"/>
          </a:xfrm>
          <a:prstGeom prst="rect">
            <a:avLst/>
          </a:prstGeom>
          <a:noFill/>
        </p:spPr>
      </p:pic>
      <p:sp>
        <p:nvSpPr>
          <p:cNvPr id="11" name="Rectangle 10">
            <a:extLst>
              <a:ext uri="{FF2B5EF4-FFF2-40B4-BE49-F238E27FC236}">
                <a16:creationId xmlns:a16="http://schemas.microsoft.com/office/drawing/2014/main" id="{CB4B9B18-6885-2AC3-BB76-3F36DF54F15E}"/>
              </a:ext>
            </a:extLst>
          </p:cNvPr>
          <p:cNvSpPr/>
          <p:nvPr/>
        </p:nvSpPr>
        <p:spPr bwMode="auto">
          <a:xfrm>
            <a:off x="3766550" y="1249031"/>
            <a:ext cx="898836" cy="2645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
        <p:nvSpPr>
          <p:cNvPr id="12" name="Rectangle 11">
            <a:extLst>
              <a:ext uri="{FF2B5EF4-FFF2-40B4-BE49-F238E27FC236}">
                <a16:creationId xmlns:a16="http://schemas.microsoft.com/office/drawing/2014/main" id="{1B6E352F-AEEE-43E1-1D4B-A9911DDE687E}"/>
              </a:ext>
            </a:extLst>
          </p:cNvPr>
          <p:cNvSpPr/>
          <p:nvPr/>
        </p:nvSpPr>
        <p:spPr bwMode="auto">
          <a:xfrm>
            <a:off x="1685479" y="5467593"/>
            <a:ext cx="7944903" cy="4351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Calibri" panose="020F0502020204030204"/>
              <a:ea typeface="Segoe UI" pitchFamily="34" charset="0"/>
              <a:cs typeface="Segoe UI" pitchFamily="34" charset="0"/>
            </a:endParaRPr>
          </a:p>
        </p:txBody>
      </p:sp>
    </p:spTree>
    <p:extLst>
      <p:ext uri="{BB962C8B-B14F-4D97-AF65-F5344CB8AC3E}">
        <p14:creationId xmlns:p14="http://schemas.microsoft.com/office/powerpoint/2010/main" val="281387470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691732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follow up on onboarding activities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258" y="1194829"/>
            <a:ext cx="9786338"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2441" y="2829696"/>
            <a:ext cx="4550705" cy="197906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29161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48777" y="54084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543FC82F-0C10-D7A4-8FE6-0B2A4450AFAF}"/>
              </a:ext>
            </a:extLst>
          </p:cNvPr>
          <p:cNvSpPr txBox="1"/>
          <p:nvPr/>
        </p:nvSpPr>
        <p:spPr>
          <a:xfrm>
            <a:off x="2662441" y="2491377"/>
            <a:ext cx="39302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Track checklists across customers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D72FD9F0-FDFA-B9ED-A081-8E1D47F2855C}"/>
              </a:ext>
            </a:extLst>
          </p:cNvPr>
          <p:cNvSpPr txBox="1"/>
          <p:nvPr/>
        </p:nvSpPr>
        <p:spPr>
          <a:xfrm>
            <a:off x="7335867" y="2491378"/>
            <a:ext cx="276213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Track checklist progress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95333927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77</TotalTime>
  <Words>1422</Words>
  <Application>Microsoft Office PowerPoint</Application>
  <PresentationFormat>Widescreen</PresentationFormat>
  <Paragraphs>201</Paragraphs>
  <Slides>52</Slides>
  <Notes>8</Notes>
  <HiddenSlides>0</HiddenSlides>
  <MMClips>0</MMClips>
  <ScaleCrop>false</ScaleCrop>
  <HeadingPairs>
    <vt:vector size="6" baseType="variant">
      <vt:variant>
        <vt:lpstr>Fonts Used</vt:lpstr>
      </vt:variant>
      <vt:variant>
        <vt:i4>9</vt:i4>
      </vt:variant>
      <vt:variant>
        <vt:lpstr>Theme</vt:lpstr>
      </vt:variant>
      <vt:variant>
        <vt:i4>8</vt:i4>
      </vt:variant>
      <vt:variant>
        <vt:lpstr>Slide Titles</vt:lpstr>
      </vt:variant>
      <vt:variant>
        <vt:i4>52</vt:i4>
      </vt:variant>
    </vt:vector>
  </HeadingPairs>
  <TitlesOfParts>
    <vt:vector size="69" baseType="lpstr">
      <vt:lpstr>Arial</vt:lpstr>
      <vt:lpstr>Calibri</vt:lpstr>
      <vt:lpstr>Calibri Light</vt:lpstr>
      <vt:lpstr>Consolas</vt:lpstr>
      <vt:lpstr>Corbel</vt:lpstr>
      <vt:lpstr>Courier New</vt:lpstr>
      <vt:lpstr>Segoe UI</vt:lpstr>
      <vt:lpstr>Segoe UI Semibold</vt:lpstr>
      <vt:lpstr>Wingdings</vt:lpstr>
      <vt:lpstr>Office Theme</vt:lpstr>
      <vt:lpstr>1_Microsoft D365 template</vt:lpstr>
      <vt:lpstr>1_Office Theme</vt:lpstr>
      <vt:lpstr>Black Template</vt:lpstr>
      <vt:lpstr>2_Office Theme</vt:lpstr>
      <vt:lpstr>3_Office Theme</vt:lpstr>
      <vt:lpstr>4_Office Theme</vt:lpstr>
      <vt:lpstr>5_Office Theme</vt:lpstr>
      <vt:lpstr>Unlocking the Power of Dynamics 365 Business Central Telemetry</vt:lpstr>
      <vt:lpstr>Agenda</vt:lpstr>
      <vt:lpstr>Telemetry is just a fancy word for “usage data”</vt:lpstr>
      <vt:lpstr>Telemetry power demos</vt:lpstr>
      <vt:lpstr>Track daily/weekly/monthly usage</vt:lpstr>
      <vt:lpstr>How to see which standard features customers use</vt:lpstr>
      <vt:lpstr>How to see if customer is using Excel layouts</vt:lpstr>
      <vt:lpstr>How to see if customer is using Microsoft connectors</vt:lpstr>
      <vt:lpstr>How to follow up on onboarding activities</vt:lpstr>
      <vt:lpstr>Track progress to cloud migrations</vt:lpstr>
      <vt:lpstr>Troubleshoot errors that users see</vt:lpstr>
      <vt:lpstr>Troubleshoot permission issues</vt:lpstr>
      <vt:lpstr>Login performance</vt:lpstr>
      <vt:lpstr>Analyzing database locks - 1</vt:lpstr>
      <vt:lpstr>Track changes to Feature Management switches</vt:lpstr>
      <vt:lpstr>Its as easy as 1-2-3</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Business case and ROI</vt:lpstr>
      <vt:lpstr>Telemetry Return-On-Investment (ROI) questions</vt:lpstr>
      <vt:lpstr>Common usage scenarios</vt:lpstr>
      <vt:lpstr>Personas and usage scenarios</vt:lpstr>
      <vt:lpstr>Recent developments</vt:lpstr>
      <vt:lpstr>New in February 2023 release:  All/Last 7 days/Since Yesterday measures on all error pages</vt:lpstr>
      <vt:lpstr>Add Power BI Metrics to the mix…</vt:lpstr>
      <vt:lpstr>PowerPoint Presentation</vt:lpstr>
      <vt:lpstr>PowerPoint Presentation</vt:lpstr>
      <vt:lpstr>PowerPoint Presentation</vt:lpstr>
      <vt:lpstr>PowerPoint Presentation</vt:lpstr>
      <vt:lpstr>Let it simmer for a few days…</vt:lpstr>
      <vt:lpstr>And setup state rules for status </vt:lpstr>
      <vt:lpstr>State changes goes automagically to Teams</vt:lpstr>
      <vt:lpstr>Summary – data-driven go-lives</vt:lpstr>
      <vt:lpstr>AI assisted performance analysis</vt:lpstr>
      <vt:lpstr>AI assisted performance analysis - summary</vt:lpstr>
      <vt:lpstr>AI assisted performance analysis - key influencers</vt:lpstr>
      <vt:lpstr>AI assisted performance analysis – Top segments</vt:lpstr>
      <vt:lpstr>AI assisted performance analysis – Analyze root causes</vt:lpstr>
      <vt:lpstr>AI assisted performance analysis – Top 10 slowest</vt:lpstr>
      <vt:lpstr>Maturity model</vt:lpstr>
      <vt:lpstr>Maturity model*</vt:lpstr>
      <vt:lpstr>Resources</vt:lpstr>
      <vt:lpstr>aka.ms/bctelemetry</vt:lpstr>
      <vt:lpstr>aka.ms/bctelemetrysamples</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Unlocking the Power of Dynamics 365 Business Central Telemetry</dc:title>
  <dc:creator>Kennie Pontoppidan</dc:creator>
  <cp:lastModifiedBy>Kennie Pontoppidan</cp:lastModifiedBy>
  <cp:revision>2</cp:revision>
  <dcterms:created xsi:type="dcterms:W3CDTF">2023-06-29T07:39:24Z</dcterms:created>
  <dcterms:modified xsi:type="dcterms:W3CDTF">2023-06-29T08:56:52Z</dcterms:modified>
</cp:coreProperties>
</file>